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63" r:id="rId2"/>
    <p:sldId id="261" r:id="rId3"/>
    <p:sldId id="266" r:id="rId4"/>
    <p:sldId id="267" r:id="rId5"/>
    <p:sldId id="268" r:id="rId6"/>
    <p:sldId id="269" r:id="rId7"/>
    <p:sldId id="270" r:id="rId8"/>
    <p:sldId id="271" r:id="rId9"/>
    <p:sldId id="272" r:id="rId10"/>
    <p:sldId id="273" r:id="rId11"/>
    <p:sldId id="278" r:id="rId12"/>
    <p:sldId id="274" r:id="rId13"/>
    <p:sldId id="275" r:id="rId14"/>
    <p:sldId id="276" r:id="rId15"/>
    <p:sldId id="279" r:id="rId16"/>
    <p:sldId id="280" r:id="rId17"/>
    <p:sldId id="284" r:id="rId18"/>
    <p:sldId id="285" r:id="rId19"/>
    <p:sldId id="281" r:id="rId20"/>
    <p:sldId id="287" r:id="rId21"/>
    <p:sldId id="289" r:id="rId22"/>
    <p:sldId id="286" r:id="rId23"/>
    <p:sldId id="290" r:id="rId24"/>
    <p:sldId id="291" r:id="rId25"/>
    <p:sldId id="292" r:id="rId26"/>
    <p:sldId id="288" r:id="rId27"/>
    <p:sldId id="293" r:id="rId28"/>
    <p:sldId id="294" r:id="rId29"/>
    <p:sldId id="295" r:id="rId30"/>
    <p:sldId id="296" r:id="rId31"/>
    <p:sldId id="297" r:id="rId32"/>
    <p:sldId id="298" r:id="rId33"/>
    <p:sldId id="299" r:id="rId34"/>
    <p:sldId id="301" r:id="rId35"/>
    <p:sldId id="282" r:id="rId36"/>
    <p:sldId id="302" r:id="rId37"/>
    <p:sldId id="303" r:id="rId38"/>
    <p:sldId id="300" r:id="rId39"/>
    <p:sldId id="304" r:id="rId40"/>
    <p:sldId id="283" r:id="rId41"/>
    <p:sldId id="262" r:id="rId42"/>
    <p:sldId id="265" r:id="rId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4C4C4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47"/>
    <p:restoredTop sz="77228"/>
  </p:normalViewPr>
  <p:slideViewPr>
    <p:cSldViewPr snapToGrid="0" snapToObjects="1">
      <p:cViewPr>
        <p:scale>
          <a:sx n="100" d="100"/>
          <a:sy n="100" d="100"/>
        </p:scale>
        <p:origin x="776" y="25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8997E0-D81A-7641-BFAC-FCF7B69E7F18}" type="doc">
      <dgm:prSet loTypeId="urn:microsoft.com/office/officeart/2005/8/layout/venn1" loCatId="" qsTypeId="urn:microsoft.com/office/officeart/2005/8/quickstyle/simple4" qsCatId="simple" csTypeId="urn:microsoft.com/office/officeart/2005/8/colors/accent1_2" csCatId="accent1" phldr="1"/>
      <dgm:spPr/>
    </dgm:pt>
    <dgm:pt modelId="{81938ECC-31F7-604E-89C6-838722410BE4}">
      <dgm:prSet phldrT="[Text]"/>
      <dgm:spPr>
        <a:scene3d>
          <a:camera prst="orthographicFront"/>
          <a:lightRig rig="threePt" dir="t"/>
        </a:scene3d>
        <a:sp3d>
          <a:bevelT prst="convex"/>
        </a:sp3d>
      </dgm:spPr>
      <dgm:t>
        <a:bodyPr/>
        <a:lstStyle/>
        <a:p>
          <a:r>
            <a:rPr lang="en-US" dirty="0" smtClean="0"/>
            <a:t>ACCESSIBLE DATA</a:t>
          </a:r>
          <a:endParaRPr lang="en-US" dirty="0"/>
        </a:p>
      </dgm:t>
    </dgm:pt>
    <dgm:pt modelId="{4A51BEBA-CD33-6E4E-90A0-2D97E342E13F}" type="parTrans" cxnId="{C1B24EEF-44DF-FD48-9CCD-AC32F8C6063D}">
      <dgm:prSet/>
      <dgm:spPr/>
      <dgm:t>
        <a:bodyPr/>
        <a:lstStyle/>
        <a:p>
          <a:endParaRPr lang="en-US"/>
        </a:p>
      </dgm:t>
    </dgm:pt>
    <dgm:pt modelId="{849281B7-CE93-1648-94E9-3B9583606232}" type="sibTrans" cxnId="{C1B24EEF-44DF-FD48-9CCD-AC32F8C6063D}">
      <dgm:prSet/>
      <dgm:spPr/>
      <dgm:t>
        <a:bodyPr/>
        <a:lstStyle/>
        <a:p>
          <a:endParaRPr lang="en-US"/>
        </a:p>
      </dgm:t>
    </dgm:pt>
    <dgm:pt modelId="{FBD2E1A6-97C9-D846-934F-8CA5ED8A0706}">
      <dgm:prSet phldrT="[Text]"/>
      <dgm:spPr>
        <a:scene3d>
          <a:camera prst="orthographicFront"/>
          <a:lightRig rig="threePt" dir="t"/>
        </a:scene3d>
        <a:sp3d>
          <a:bevelT prst="convex"/>
        </a:sp3d>
      </dgm:spPr>
      <dgm:t>
        <a:bodyPr/>
        <a:lstStyle/>
        <a:p>
          <a:r>
            <a:rPr lang="en-US" dirty="0" smtClean="0"/>
            <a:t>SIMPLE CALCULATION</a:t>
          </a:r>
          <a:endParaRPr lang="en-US" dirty="0"/>
        </a:p>
      </dgm:t>
    </dgm:pt>
    <dgm:pt modelId="{54AB4209-6CB0-D549-9BAC-B6FAD164367A}" type="parTrans" cxnId="{3A5BC4D4-2D55-C943-A65A-DDA96BB040D4}">
      <dgm:prSet/>
      <dgm:spPr/>
      <dgm:t>
        <a:bodyPr/>
        <a:lstStyle/>
        <a:p>
          <a:endParaRPr lang="en-US"/>
        </a:p>
      </dgm:t>
    </dgm:pt>
    <dgm:pt modelId="{C4B4DC66-2DFC-124A-8A14-E7AD8AA63607}" type="sibTrans" cxnId="{3A5BC4D4-2D55-C943-A65A-DDA96BB040D4}">
      <dgm:prSet/>
      <dgm:spPr/>
      <dgm:t>
        <a:bodyPr/>
        <a:lstStyle/>
        <a:p>
          <a:endParaRPr lang="en-US"/>
        </a:p>
      </dgm:t>
    </dgm:pt>
    <dgm:pt modelId="{4115B557-B767-324B-97B5-39706AC9549F}">
      <dgm:prSet phldrT="[Text]" custT="1"/>
      <dgm:spPr>
        <a:scene3d>
          <a:camera prst="orthographicFront"/>
          <a:lightRig rig="threePt" dir="t"/>
        </a:scene3d>
        <a:sp3d>
          <a:bevelT prst="convex"/>
        </a:sp3d>
      </dgm:spPr>
      <dgm:t>
        <a:bodyPr/>
        <a:lstStyle/>
        <a:p>
          <a:r>
            <a:rPr lang="en-US" sz="1300" dirty="0" smtClean="0"/>
            <a:t>INTERPRETABLE</a:t>
          </a:r>
          <a:endParaRPr lang="en-US" sz="1300" dirty="0"/>
        </a:p>
      </dgm:t>
    </dgm:pt>
    <dgm:pt modelId="{93FEA373-1FE4-214D-B1D0-30F8EEAB490D}" type="sibTrans" cxnId="{6407F2A6-AB9A-1142-89B0-DCD33E7462C9}">
      <dgm:prSet/>
      <dgm:spPr/>
      <dgm:t>
        <a:bodyPr/>
        <a:lstStyle/>
        <a:p>
          <a:endParaRPr lang="en-US"/>
        </a:p>
      </dgm:t>
    </dgm:pt>
    <dgm:pt modelId="{C6DC08B4-BDF8-6849-A8C5-9C24F7F3BD02}" type="parTrans" cxnId="{6407F2A6-AB9A-1142-89B0-DCD33E7462C9}">
      <dgm:prSet/>
      <dgm:spPr/>
      <dgm:t>
        <a:bodyPr/>
        <a:lstStyle/>
        <a:p>
          <a:endParaRPr lang="en-US"/>
        </a:p>
      </dgm:t>
    </dgm:pt>
    <dgm:pt modelId="{0712EE59-E9A9-C346-89B8-1E88A19DD51C}" type="pres">
      <dgm:prSet presAssocID="{6D8997E0-D81A-7641-BFAC-FCF7B69E7F18}" presName="compositeShape" presStyleCnt="0">
        <dgm:presLayoutVars>
          <dgm:chMax val="7"/>
          <dgm:dir/>
          <dgm:resizeHandles val="exact"/>
        </dgm:presLayoutVars>
      </dgm:prSet>
      <dgm:spPr/>
    </dgm:pt>
    <dgm:pt modelId="{55E93BF9-4F80-5545-AC12-FBDC4C6C2880}" type="pres">
      <dgm:prSet presAssocID="{4115B557-B767-324B-97B5-39706AC9549F}" presName="circ1" presStyleLbl="vennNode1" presStyleIdx="0" presStyleCnt="3"/>
      <dgm:spPr/>
      <dgm:t>
        <a:bodyPr/>
        <a:lstStyle/>
        <a:p>
          <a:endParaRPr lang="en-US"/>
        </a:p>
      </dgm:t>
    </dgm:pt>
    <dgm:pt modelId="{695BDE34-C969-6542-8BD9-5DE2D683551A}" type="pres">
      <dgm:prSet presAssocID="{4115B557-B767-324B-97B5-39706AC9549F}" presName="circ1Tx" presStyleLbl="revTx" presStyleIdx="0" presStyleCnt="0">
        <dgm:presLayoutVars>
          <dgm:chMax val="0"/>
          <dgm:chPref val="0"/>
          <dgm:bulletEnabled val="1"/>
        </dgm:presLayoutVars>
      </dgm:prSet>
      <dgm:spPr/>
      <dgm:t>
        <a:bodyPr/>
        <a:lstStyle/>
        <a:p>
          <a:endParaRPr lang="en-US"/>
        </a:p>
      </dgm:t>
    </dgm:pt>
    <dgm:pt modelId="{D31A1AFE-D3AC-C543-BB51-D1F45565B7C8}" type="pres">
      <dgm:prSet presAssocID="{81938ECC-31F7-604E-89C6-838722410BE4}" presName="circ2" presStyleLbl="vennNode1" presStyleIdx="1" presStyleCnt="3"/>
      <dgm:spPr/>
      <dgm:t>
        <a:bodyPr/>
        <a:lstStyle/>
        <a:p>
          <a:endParaRPr lang="en-US"/>
        </a:p>
      </dgm:t>
    </dgm:pt>
    <dgm:pt modelId="{11AF897A-B897-0845-9D4C-39C788A9A715}" type="pres">
      <dgm:prSet presAssocID="{81938ECC-31F7-604E-89C6-838722410BE4}" presName="circ2Tx" presStyleLbl="revTx" presStyleIdx="0" presStyleCnt="0">
        <dgm:presLayoutVars>
          <dgm:chMax val="0"/>
          <dgm:chPref val="0"/>
          <dgm:bulletEnabled val="1"/>
        </dgm:presLayoutVars>
      </dgm:prSet>
      <dgm:spPr/>
      <dgm:t>
        <a:bodyPr/>
        <a:lstStyle/>
        <a:p>
          <a:endParaRPr lang="en-US"/>
        </a:p>
      </dgm:t>
    </dgm:pt>
    <dgm:pt modelId="{71E18288-37B9-5446-B43C-B4DD5D29B849}" type="pres">
      <dgm:prSet presAssocID="{FBD2E1A6-97C9-D846-934F-8CA5ED8A0706}" presName="circ3" presStyleLbl="vennNode1" presStyleIdx="2" presStyleCnt="3"/>
      <dgm:spPr/>
      <dgm:t>
        <a:bodyPr/>
        <a:lstStyle/>
        <a:p>
          <a:endParaRPr lang="en-US"/>
        </a:p>
      </dgm:t>
    </dgm:pt>
    <dgm:pt modelId="{1393E953-FE59-B844-B77F-8E672B457472}" type="pres">
      <dgm:prSet presAssocID="{FBD2E1A6-97C9-D846-934F-8CA5ED8A0706}" presName="circ3Tx" presStyleLbl="revTx" presStyleIdx="0" presStyleCnt="0">
        <dgm:presLayoutVars>
          <dgm:chMax val="0"/>
          <dgm:chPref val="0"/>
          <dgm:bulletEnabled val="1"/>
        </dgm:presLayoutVars>
      </dgm:prSet>
      <dgm:spPr/>
      <dgm:t>
        <a:bodyPr/>
        <a:lstStyle/>
        <a:p>
          <a:endParaRPr lang="en-US"/>
        </a:p>
      </dgm:t>
    </dgm:pt>
  </dgm:ptLst>
  <dgm:cxnLst>
    <dgm:cxn modelId="{B2CC2780-DCDE-D64A-848C-7B2A9D7BAD98}" type="presOf" srcId="{FBD2E1A6-97C9-D846-934F-8CA5ED8A0706}" destId="{1393E953-FE59-B844-B77F-8E672B457472}" srcOrd="1" destOrd="0" presId="urn:microsoft.com/office/officeart/2005/8/layout/venn1"/>
    <dgm:cxn modelId="{3951AA58-1210-C043-B85F-9EA6EF667841}" type="presOf" srcId="{81938ECC-31F7-604E-89C6-838722410BE4}" destId="{11AF897A-B897-0845-9D4C-39C788A9A715}" srcOrd="1" destOrd="0" presId="urn:microsoft.com/office/officeart/2005/8/layout/venn1"/>
    <dgm:cxn modelId="{2F7D168F-2066-F543-B95D-64E174CD2C18}" type="presOf" srcId="{4115B557-B767-324B-97B5-39706AC9549F}" destId="{695BDE34-C969-6542-8BD9-5DE2D683551A}" srcOrd="1" destOrd="0" presId="urn:microsoft.com/office/officeart/2005/8/layout/venn1"/>
    <dgm:cxn modelId="{BFBAE9E8-A104-4646-B420-28A109DA83F5}" type="presOf" srcId="{6D8997E0-D81A-7641-BFAC-FCF7B69E7F18}" destId="{0712EE59-E9A9-C346-89B8-1E88A19DD51C}" srcOrd="0" destOrd="0" presId="urn:microsoft.com/office/officeart/2005/8/layout/venn1"/>
    <dgm:cxn modelId="{4E377284-F29E-804A-B778-C46888FE5EDB}" type="presOf" srcId="{FBD2E1A6-97C9-D846-934F-8CA5ED8A0706}" destId="{71E18288-37B9-5446-B43C-B4DD5D29B849}" srcOrd="0" destOrd="0" presId="urn:microsoft.com/office/officeart/2005/8/layout/venn1"/>
    <dgm:cxn modelId="{3A5BC4D4-2D55-C943-A65A-DDA96BB040D4}" srcId="{6D8997E0-D81A-7641-BFAC-FCF7B69E7F18}" destId="{FBD2E1A6-97C9-D846-934F-8CA5ED8A0706}" srcOrd="2" destOrd="0" parTransId="{54AB4209-6CB0-D549-9BAC-B6FAD164367A}" sibTransId="{C4B4DC66-2DFC-124A-8A14-E7AD8AA63607}"/>
    <dgm:cxn modelId="{C1B24EEF-44DF-FD48-9CCD-AC32F8C6063D}" srcId="{6D8997E0-D81A-7641-BFAC-FCF7B69E7F18}" destId="{81938ECC-31F7-604E-89C6-838722410BE4}" srcOrd="1" destOrd="0" parTransId="{4A51BEBA-CD33-6E4E-90A0-2D97E342E13F}" sibTransId="{849281B7-CE93-1648-94E9-3B9583606232}"/>
    <dgm:cxn modelId="{530471FF-21F0-C744-B5FF-6CD07A43E25C}" type="presOf" srcId="{81938ECC-31F7-604E-89C6-838722410BE4}" destId="{D31A1AFE-D3AC-C543-BB51-D1F45565B7C8}" srcOrd="0" destOrd="0" presId="urn:microsoft.com/office/officeart/2005/8/layout/venn1"/>
    <dgm:cxn modelId="{7D401220-60ED-2740-B9C3-1C6ADE327748}" type="presOf" srcId="{4115B557-B767-324B-97B5-39706AC9549F}" destId="{55E93BF9-4F80-5545-AC12-FBDC4C6C2880}" srcOrd="0" destOrd="0" presId="urn:microsoft.com/office/officeart/2005/8/layout/venn1"/>
    <dgm:cxn modelId="{6407F2A6-AB9A-1142-89B0-DCD33E7462C9}" srcId="{6D8997E0-D81A-7641-BFAC-FCF7B69E7F18}" destId="{4115B557-B767-324B-97B5-39706AC9549F}" srcOrd="0" destOrd="0" parTransId="{C6DC08B4-BDF8-6849-A8C5-9C24F7F3BD02}" sibTransId="{93FEA373-1FE4-214D-B1D0-30F8EEAB490D}"/>
    <dgm:cxn modelId="{82E89981-E2C5-4B4B-903F-BECF2A10C61A}" type="presParOf" srcId="{0712EE59-E9A9-C346-89B8-1E88A19DD51C}" destId="{55E93BF9-4F80-5545-AC12-FBDC4C6C2880}" srcOrd="0" destOrd="0" presId="urn:microsoft.com/office/officeart/2005/8/layout/venn1"/>
    <dgm:cxn modelId="{D2FFFFAD-3786-934F-8E56-5E687313AE07}" type="presParOf" srcId="{0712EE59-E9A9-C346-89B8-1E88A19DD51C}" destId="{695BDE34-C969-6542-8BD9-5DE2D683551A}" srcOrd="1" destOrd="0" presId="urn:microsoft.com/office/officeart/2005/8/layout/venn1"/>
    <dgm:cxn modelId="{9B9ED46D-CC72-0541-BFF0-2BEEB2AE0448}" type="presParOf" srcId="{0712EE59-E9A9-C346-89B8-1E88A19DD51C}" destId="{D31A1AFE-D3AC-C543-BB51-D1F45565B7C8}" srcOrd="2" destOrd="0" presId="urn:microsoft.com/office/officeart/2005/8/layout/venn1"/>
    <dgm:cxn modelId="{A0A11137-5BBD-8448-A854-9090E44E83D6}" type="presParOf" srcId="{0712EE59-E9A9-C346-89B8-1E88A19DD51C}" destId="{11AF897A-B897-0845-9D4C-39C788A9A715}" srcOrd="3" destOrd="0" presId="urn:microsoft.com/office/officeart/2005/8/layout/venn1"/>
    <dgm:cxn modelId="{D0DD21EF-6B25-6C45-8CA7-8EB2DFCEE033}" type="presParOf" srcId="{0712EE59-E9A9-C346-89B8-1E88A19DD51C}" destId="{71E18288-37B9-5446-B43C-B4DD5D29B849}" srcOrd="4" destOrd="0" presId="urn:microsoft.com/office/officeart/2005/8/layout/venn1"/>
    <dgm:cxn modelId="{AFACF6D8-F681-7F47-91E3-CAF5B1A530A8}" type="presParOf" srcId="{0712EE59-E9A9-C346-89B8-1E88A19DD51C}" destId="{1393E953-FE59-B844-B77F-8E672B457472}"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E93BF9-4F80-5545-AC12-FBDC4C6C2880}">
      <dsp:nvSpPr>
        <dsp:cNvPr id="0" name=""/>
        <dsp:cNvSpPr/>
      </dsp:nvSpPr>
      <dsp:spPr>
        <a:xfrm>
          <a:off x="1769427" y="42425"/>
          <a:ext cx="2036445" cy="2036445"/>
        </a:xfrm>
        <a:prstGeom prst="ellipse">
          <a:avLst/>
        </a:prstGeom>
        <a:gradFill rotWithShape="0">
          <a:gsLst>
            <a:gs pos="0">
              <a:schemeClr val="accent1">
                <a:alpha val="50000"/>
                <a:hueOff val="0"/>
                <a:satOff val="0"/>
                <a:lumOff val="0"/>
                <a:alphaOff val="0"/>
                <a:tint val="100000"/>
                <a:shade val="100000"/>
                <a:satMod val="130000"/>
              </a:schemeClr>
            </a:gs>
            <a:gs pos="100000">
              <a:schemeClr val="accent1">
                <a:alpha val="50000"/>
                <a:hueOff val="0"/>
                <a:satOff val="0"/>
                <a:lumOff val="0"/>
                <a:alphaOff val="0"/>
                <a:tint val="50000"/>
                <a:shade val="100000"/>
                <a:satMod val="350000"/>
              </a:schemeClr>
            </a:gs>
          </a:gsLst>
          <a:lin ang="16200000" scaled="0"/>
        </a:gradFill>
        <a:ln>
          <a:noFill/>
        </a:ln>
        <a:effectLst/>
        <a:scene3d>
          <a:camera prst="orthographicFront"/>
          <a:lightRig rig="threePt" dir="t"/>
        </a:scene3d>
        <a:sp3d>
          <a:bevelT prst="convex"/>
        </a:sp3d>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r>
            <a:rPr lang="en-US" sz="1300" kern="1200" dirty="0" smtClean="0"/>
            <a:t>INTERPRETABLE</a:t>
          </a:r>
          <a:endParaRPr lang="en-US" sz="1300" kern="1200" dirty="0"/>
        </a:p>
      </dsp:txBody>
      <dsp:txXfrm>
        <a:off x="2040953" y="398803"/>
        <a:ext cx="1493393" cy="916400"/>
      </dsp:txXfrm>
    </dsp:sp>
    <dsp:sp modelId="{D31A1AFE-D3AC-C543-BB51-D1F45565B7C8}">
      <dsp:nvSpPr>
        <dsp:cNvPr id="0" name=""/>
        <dsp:cNvSpPr/>
      </dsp:nvSpPr>
      <dsp:spPr>
        <a:xfrm>
          <a:off x="2504244" y="1315204"/>
          <a:ext cx="2036445" cy="2036445"/>
        </a:xfrm>
        <a:prstGeom prst="ellipse">
          <a:avLst/>
        </a:prstGeom>
        <a:gradFill rotWithShape="0">
          <a:gsLst>
            <a:gs pos="0">
              <a:schemeClr val="accent1">
                <a:alpha val="50000"/>
                <a:hueOff val="0"/>
                <a:satOff val="0"/>
                <a:lumOff val="0"/>
                <a:alphaOff val="0"/>
                <a:tint val="100000"/>
                <a:shade val="100000"/>
                <a:satMod val="130000"/>
              </a:schemeClr>
            </a:gs>
            <a:gs pos="100000">
              <a:schemeClr val="accent1">
                <a:alpha val="50000"/>
                <a:hueOff val="0"/>
                <a:satOff val="0"/>
                <a:lumOff val="0"/>
                <a:alphaOff val="0"/>
                <a:tint val="50000"/>
                <a:shade val="100000"/>
                <a:satMod val="350000"/>
              </a:schemeClr>
            </a:gs>
          </a:gsLst>
          <a:lin ang="16200000" scaled="0"/>
        </a:gradFill>
        <a:ln>
          <a:noFill/>
        </a:ln>
        <a:effectLst/>
        <a:scene3d>
          <a:camera prst="orthographicFront"/>
          <a:lightRig rig="threePt" dir="t"/>
        </a:scene3d>
        <a:sp3d>
          <a:bevelT prst="convex"/>
        </a:sp3d>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r>
            <a:rPr lang="en-US" sz="1300" kern="1200" dirty="0" smtClean="0"/>
            <a:t>ACCESSIBLE DATA</a:t>
          </a:r>
          <a:endParaRPr lang="en-US" sz="1300" kern="1200" dirty="0"/>
        </a:p>
      </dsp:txBody>
      <dsp:txXfrm>
        <a:off x="3127057" y="1841285"/>
        <a:ext cx="1221867" cy="1120044"/>
      </dsp:txXfrm>
    </dsp:sp>
    <dsp:sp modelId="{71E18288-37B9-5446-B43C-B4DD5D29B849}">
      <dsp:nvSpPr>
        <dsp:cNvPr id="0" name=""/>
        <dsp:cNvSpPr/>
      </dsp:nvSpPr>
      <dsp:spPr>
        <a:xfrm>
          <a:off x="1034610" y="1315204"/>
          <a:ext cx="2036445" cy="2036445"/>
        </a:xfrm>
        <a:prstGeom prst="ellipse">
          <a:avLst/>
        </a:prstGeom>
        <a:gradFill rotWithShape="0">
          <a:gsLst>
            <a:gs pos="0">
              <a:schemeClr val="accent1">
                <a:alpha val="50000"/>
                <a:hueOff val="0"/>
                <a:satOff val="0"/>
                <a:lumOff val="0"/>
                <a:alphaOff val="0"/>
                <a:tint val="100000"/>
                <a:shade val="100000"/>
                <a:satMod val="130000"/>
              </a:schemeClr>
            </a:gs>
            <a:gs pos="100000">
              <a:schemeClr val="accent1">
                <a:alpha val="50000"/>
                <a:hueOff val="0"/>
                <a:satOff val="0"/>
                <a:lumOff val="0"/>
                <a:alphaOff val="0"/>
                <a:tint val="50000"/>
                <a:shade val="100000"/>
                <a:satMod val="350000"/>
              </a:schemeClr>
            </a:gs>
          </a:gsLst>
          <a:lin ang="16200000" scaled="0"/>
        </a:gradFill>
        <a:ln>
          <a:noFill/>
        </a:ln>
        <a:effectLst/>
        <a:scene3d>
          <a:camera prst="orthographicFront"/>
          <a:lightRig rig="threePt" dir="t"/>
        </a:scene3d>
        <a:sp3d>
          <a:bevelT prst="convex"/>
        </a:sp3d>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r>
            <a:rPr lang="en-US" sz="1300" kern="1200" dirty="0" smtClean="0"/>
            <a:t>SIMPLE CALCULATION</a:t>
          </a:r>
          <a:endParaRPr lang="en-US" sz="1300" kern="1200" dirty="0"/>
        </a:p>
      </dsp:txBody>
      <dsp:txXfrm>
        <a:off x="1226375" y="1841285"/>
        <a:ext cx="1221867" cy="1120044"/>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FC47ED-6287-EF45-8053-DE0ADCCAEA84}" type="datetimeFigureOut">
              <a:rPr lang="en-US" smtClean="0"/>
              <a:t>4/27/17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C4C6CA-741E-9C43-9B94-68427637DA4A}" type="slidenum">
              <a:rPr lang="en-US" smtClean="0"/>
              <a:t>‹#›</a:t>
            </a:fld>
            <a:endParaRPr lang="en-US"/>
          </a:p>
        </p:txBody>
      </p:sp>
    </p:spTree>
    <p:extLst>
      <p:ext uri="{BB962C8B-B14F-4D97-AF65-F5344CB8AC3E}">
        <p14:creationId xmlns:p14="http://schemas.microsoft.com/office/powerpoint/2010/main" val="345007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 ---</a:t>
            </a:r>
            <a:r>
              <a:rPr lang="en-US" baseline="0" dirty="0" smtClean="0"/>
              <a:t> Problem. Solution. Overview of the App</a:t>
            </a:r>
          </a:p>
          <a:p>
            <a:r>
              <a:rPr lang="en-US" baseline="0" dirty="0" smtClean="0"/>
              <a:t>Conclusion --- Conclusion, References</a:t>
            </a:r>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2</a:t>
            </a:fld>
            <a:endParaRPr lang="en-US"/>
          </a:p>
        </p:txBody>
      </p:sp>
    </p:spTree>
    <p:extLst>
      <p:ext uri="{BB962C8B-B14F-4D97-AF65-F5344CB8AC3E}">
        <p14:creationId xmlns:p14="http://schemas.microsoft.com/office/powerpoint/2010/main" val="1458519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12</a:t>
            </a:fld>
            <a:endParaRPr lang="en-US"/>
          </a:p>
        </p:txBody>
      </p:sp>
    </p:spTree>
    <p:extLst>
      <p:ext uri="{BB962C8B-B14F-4D97-AF65-F5344CB8AC3E}">
        <p14:creationId xmlns:p14="http://schemas.microsoft.com/office/powerpoint/2010/main" val="1989200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Averaged</a:t>
            </a:r>
            <a:r>
              <a:rPr lang="en-US" baseline="0" dirty="0" smtClean="0"/>
              <a:t> from 1 per second to 1 per minute</a:t>
            </a:r>
          </a:p>
          <a:p>
            <a:r>
              <a:rPr lang="en-US" baseline="0" dirty="0" smtClean="0"/>
              <a:t>DRAW GRAPH indicating all the changes and variations</a:t>
            </a:r>
          </a:p>
          <a:p>
            <a:r>
              <a:rPr lang="en-US" baseline="0" dirty="0" smtClean="0"/>
              <a:t>Input Data overview</a:t>
            </a:r>
            <a:r>
              <a:rPr lang="is-IS" baseline="0" dirty="0" smtClean="0"/>
              <a:t>… HOW THIS WILL BE USED AND WHAT WILL done to this data</a:t>
            </a:r>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13</a:t>
            </a:fld>
            <a:endParaRPr lang="en-US"/>
          </a:p>
        </p:txBody>
      </p:sp>
    </p:spTree>
    <p:extLst>
      <p:ext uri="{BB962C8B-B14F-4D97-AF65-F5344CB8AC3E}">
        <p14:creationId xmlns:p14="http://schemas.microsoft.com/office/powerpoint/2010/main" val="165786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patient has a daily results EXCEL file. Everything had to be zipped at one location so as to ease of access.</a:t>
            </a:r>
          </a:p>
          <a:p>
            <a:r>
              <a:rPr lang="en-US" dirty="0" smtClean="0"/>
              <a:t>Converted SQL results to JSON</a:t>
            </a:r>
            <a:r>
              <a:rPr lang="en-US" baseline="0" dirty="0" smtClean="0"/>
              <a:t> so that front end mapping is easy</a:t>
            </a:r>
          </a:p>
          <a:p>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14</a:t>
            </a:fld>
            <a:endParaRPr lang="en-US"/>
          </a:p>
        </p:txBody>
      </p:sp>
    </p:spTree>
    <p:extLst>
      <p:ext uri="{BB962C8B-B14F-4D97-AF65-F5344CB8AC3E}">
        <p14:creationId xmlns:p14="http://schemas.microsoft.com/office/powerpoint/2010/main" val="566473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15</a:t>
            </a:fld>
            <a:endParaRPr lang="en-US"/>
          </a:p>
        </p:txBody>
      </p:sp>
    </p:spTree>
    <p:extLst>
      <p:ext uri="{BB962C8B-B14F-4D97-AF65-F5344CB8AC3E}">
        <p14:creationId xmlns:p14="http://schemas.microsoft.com/office/powerpoint/2010/main" val="1450137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CONSIDERATIONS;</a:t>
            </a:r>
          </a:p>
          <a:p>
            <a:r>
              <a:rPr lang="en-US" dirty="0" smtClean="0"/>
              <a:t>STRUCTURE </a:t>
            </a:r>
          </a:p>
          <a:p>
            <a:pPr marL="228600" indent="-228600">
              <a:buAutoNum type="arabicPeriod"/>
            </a:pPr>
            <a:r>
              <a:rPr lang="en-US" baseline="0" dirty="0" smtClean="0"/>
              <a:t>Show relationships – Multi level views</a:t>
            </a:r>
          </a:p>
          <a:p>
            <a:pPr marL="228600" indent="-228600">
              <a:buAutoNum type="arabicPeriod"/>
            </a:pPr>
            <a:r>
              <a:rPr lang="en-US" baseline="0" dirty="0" smtClean="0"/>
              <a:t>Provide Grouping of Data – Doesn’t mean everything should be at one place; group based on relationships, group based on metrics.</a:t>
            </a:r>
          </a:p>
          <a:p>
            <a:pPr marL="0" indent="0">
              <a:buNone/>
            </a:pPr>
            <a:endParaRPr lang="en-US" baseline="0" dirty="0" smtClean="0"/>
          </a:p>
          <a:p>
            <a:pPr marL="0" indent="0">
              <a:buNone/>
            </a:pPr>
            <a:r>
              <a:rPr lang="en-US" baseline="0" dirty="0" smtClean="0"/>
              <a:t>Timeliness ---- relevant data which is useful</a:t>
            </a:r>
          </a:p>
          <a:p>
            <a:pPr marL="0" indent="0">
              <a:buNone/>
            </a:pPr>
            <a:r>
              <a:rPr lang="en-US" baseline="0" dirty="0" smtClean="0"/>
              <a:t>UI – aesthetically pleasing, rich graphs, new technologies</a:t>
            </a:r>
          </a:p>
          <a:p>
            <a:pPr marL="0" indent="0">
              <a:buNone/>
            </a:pPr>
            <a:r>
              <a:rPr lang="en-US" baseline="0" dirty="0" smtClean="0"/>
              <a:t>Interactivity – Allow user actions ( download, view individual data, add / delete user)</a:t>
            </a:r>
          </a:p>
          <a:p>
            <a:pPr marL="0" indent="0">
              <a:buNone/>
            </a:pPr>
            <a:r>
              <a:rPr lang="en-US" baseline="0" dirty="0" smtClean="0"/>
              <a:t>Intensiveness – small data makes no sense, large sampling means better way to show trends and changes</a:t>
            </a:r>
          </a:p>
          <a:p>
            <a:pPr marL="0" indent="0">
              <a:buNone/>
            </a:pPr>
            <a:r>
              <a:rPr lang="en-US" baseline="0" dirty="0" smtClean="0"/>
              <a:t/>
            </a:r>
            <a:br>
              <a:rPr lang="en-US" baseline="0" dirty="0" smtClean="0"/>
            </a:br>
            <a:endParaRPr lang="en-US" baseline="0" dirty="0" smtClean="0"/>
          </a:p>
        </p:txBody>
      </p:sp>
      <p:sp>
        <p:nvSpPr>
          <p:cNvPr id="4" name="Slide Number Placeholder 3"/>
          <p:cNvSpPr>
            <a:spLocks noGrp="1"/>
          </p:cNvSpPr>
          <p:nvPr>
            <p:ph type="sldNum" sz="quarter" idx="10"/>
          </p:nvPr>
        </p:nvSpPr>
        <p:spPr/>
        <p:txBody>
          <a:bodyPr/>
          <a:lstStyle/>
          <a:p>
            <a:fld id="{77C4C6CA-741E-9C43-9B94-68427637DA4A}" type="slidenum">
              <a:rPr lang="en-US" smtClean="0"/>
              <a:t>16</a:t>
            </a:fld>
            <a:endParaRPr lang="en-US"/>
          </a:p>
        </p:txBody>
      </p:sp>
    </p:spTree>
    <p:extLst>
      <p:ext uri="{BB962C8B-B14F-4D97-AF65-F5344CB8AC3E}">
        <p14:creationId xmlns:p14="http://schemas.microsoft.com/office/powerpoint/2010/main" val="619515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START OFF WITH A SIMPLE DIFFERENCE BETWEEN WEBSITE</a:t>
            </a:r>
            <a:r>
              <a:rPr lang="en-US" baseline="0" dirty="0" smtClean="0"/>
              <a:t> AND WEBAPP</a:t>
            </a:r>
          </a:p>
          <a:p>
            <a:r>
              <a:rPr lang="en-US" baseline="0" dirty="0" smtClean="0"/>
              <a:t>PROCESS</a:t>
            </a:r>
          </a:p>
          <a:p>
            <a:pPr lvl="1"/>
            <a:r>
              <a:rPr lang="en-US" sz="1200" kern="1200" dirty="0" smtClean="0">
                <a:solidFill>
                  <a:schemeClr val="tx1"/>
                </a:solidFill>
                <a:effectLst/>
                <a:latin typeface="+mn-lt"/>
                <a:ea typeface="+mn-ea"/>
                <a:cs typeface="+mn-cs"/>
              </a:rPr>
              <a:t>Application Download </a:t>
            </a:r>
          </a:p>
          <a:p>
            <a:pPr lvl="1"/>
            <a:r>
              <a:rPr lang="en-US" sz="1200" kern="1200" dirty="0" smtClean="0">
                <a:solidFill>
                  <a:schemeClr val="tx1"/>
                </a:solidFill>
                <a:effectLst/>
                <a:latin typeface="+mn-lt"/>
                <a:ea typeface="+mn-ea"/>
                <a:cs typeface="+mn-cs"/>
              </a:rPr>
              <a:t>	Mobile </a:t>
            </a:r>
            <a:r>
              <a:rPr lang="en-US" sz="1200" kern="1200" dirty="0" smtClean="0">
                <a:solidFill>
                  <a:schemeClr val="tx1"/>
                </a:solidFill>
                <a:effectLst/>
                <a:latin typeface="+mn-lt"/>
                <a:ea typeface="+mn-ea"/>
                <a:cs typeface="+mn-cs"/>
              </a:rPr>
              <a:t>code (JavaScript, HTML, Applets, Flash) download to the client (web browser) </a:t>
            </a:r>
          </a:p>
          <a:p>
            <a:pPr lvl="1"/>
            <a:r>
              <a:rPr lang="en-US" sz="1200" kern="1200" dirty="0" smtClean="0">
                <a:solidFill>
                  <a:schemeClr val="tx1"/>
                </a:solidFill>
                <a:effectLst/>
                <a:latin typeface="+mn-lt"/>
                <a:ea typeface="+mn-ea"/>
                <a:cs typeface="+mn-cs"/>
              </a:rPr>
              <a:t>Presentation Flow </a:t>
            </a:r>
          </a:p>
          <a:p>
            <a:pPr lvl="1"/>
            <a:r>
              <a:rPr lang="en-US" sz="1200" kern="1200" dirty="0" smtClean="0">
                <a:solidFill>
                  <a:schemeClr val="tx1"/>
                </a:solidFill>
                <a:effectLst/>
                <a:latin typeface="+mn-lt"/>
                <a:ea typeface="+mn-ea"/>
                <a:cs typeface="+mn-cs"/>
              </a:rPr>
              <a:t>	Dynamic </a:t>
            </a:r>
            <a:r>
              <a:rPr lang="en-US" sz="1200" kern="1200" dirty="0" smtClean="0">
                <a:solidFill>
                  <a:schemeClr val="tx1"/>
                </a:solidFill>
                <a:effectLst/>
                <a:latin typeface="+mn-lt"/>
                <a:ea typeface="+mn-ea"/>
                <a:cs typeface="+mn-cs"/>
              </a:rPr>
              <a:t>visual rendering of the UI (screen changes, new screens, </a:t>
            </a:r>
            <a:r>
              <a:rPr lang="en-US" sz="1200" kern="1200" dirty="0" err="1" smtClean="0">
                <a:solidFill>
                  <a:schemeClr val="tx1"/>
                </a:solidFill>
                <a:effectLst/>
                <a:latin typeface="+mn-lt"/>
                <a:ea typeface="+mn-ea"/>
                <a:cs typeface="+mn-cs"/>
              </a:rPr>
              <a:t>etc</a:t>
            </a:r>
            <a:r>
              <a:rPr lang="en-US" sz="1200" kern="1200" dirty="0" smtClean="0">
                <a:solidFill>
                  <a:schemeClr val="tx1"/>
                </a:solidFill>
                <a:effectLst/>
                <a:latin typeface="+mn-lt"/>
                <a:ea typeface="+mn-ea"/>
                <a:cs typeface="+mn-cs"/>
              </a:rPr>
              <a:t>) in response to user input and data state changes </a:t>
            </a:r>
          </a:p>
          <a:p>
            <a:pPr lvl="1"/>
            <a:r>
              <a:rPr lang="en-US" sz="1200" kern="1200" dirty="0" smtClean="0">
                <a:solidFill>
                  <a:schemeClr val="tx1"/>
                </a:solidFill>
                <a:effectLst/>
                <a:latin typeface="+mn-lt"/>
                <a:ea typeface="+mn-ea"/>
                <a:cs typeface="+mn-cs"/>
              </a:rPr>
              <a:t>Data Interchange </a:t>
            </a:r>
          </a:p>
          <a:p>
            <a:pPr lvl="1"/>
            <a:r>
              <a:rPr lang="en-US" sz="1200" kern="1200" dirty="0" smtClean="0">
                <a:solidFill>
                  <a:schemeClr val="tx1"/>
                </a:solidFill>
                <a:effectLst/>
                <a:latin typeface="+mn-lt"/>
                <a:ea typeface="+mn-ea"/>
                <a:cs typeface="+mn-cs"/>
              </a:rPr>
              <a:t>	The </a:t>
            </a:r>
            <a:r>
              <a:rPr lang="en-US" sz="1200" kern="1200" dirty="0" smtClean="0">
                <a:solidFill>
                  <a:schemeClr val="tx1"/>
                </a:solidFill>
                <a:effectLst/>
                <a:latin typeface="+mn-lt"/>
                <a:ea typeface="+mn-ea"/>
                <a:cs typeface="+mn-cs"/>
              </a:rPr>
              <a:t>exchange of data between two software components or tiers (GET POST DELETE)</a:t>
            </a:r>
          </a:p>
          <a:p>
            <a:endParaRPr lang="en-US" baseline="0" dirty="0" smtClean="0"/>
          </a:p>
          <a:p>
            <a:r>
              <a:rPr lang="en-US" dirty="0" smtClean="0"/>
              <a:t>EXPLAIN</a:t>
            </a:r>
            <a:r>
              <a:rPr lang="en-US" baseline="0" dirty="0" smtClean="0"/>
              <a:t> THE ARCHITECTURE OF </a:t>
            </a:r>
            <a:r>
              <a:rPr lang="en-US" baseline="0" dirty="0" smtClean="0"/>
              <a:t>MTD, Tech Stack ( include Highcharts.js) </a:t>
            </a:r>
            <a:r>
              <a:rPr lang="en-US" baseline="0" dirty="0" smtClean="0"/>
              <a:t>AND A GENERAL WEB APP DEVELOPMENT PROCESS</a:t>
            </a:r>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17</a:t>
            </a:fld>
            <a:endParaRPr lang="en-US"/>
          </a:p>
        </p:txBody>
      </p:sp>
    </p:spTree>
    <p:extLst>
      <p:ext uri="{BB962C8B-B14F-4D97-AF65-F5344CB8AC3E}">
        <p14:creationId xmlns:p14="http://schemas.microsoft.com/office/powerpoint/2010/main" val="108512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INDUSTRY STANDARD</a:t>
            </a:r>
          </a:p>
          <a:p>
            <a:pPr marL="228600" indent="-228600">
              <a:buAutoNum type="arabicPeriod"/>
            </a:pPr>
            <a:r>
              <a:rPr lang="en-US" dirty="0" smtClean="0"/>
              <a:t>user interface changes completely separate from business logic. </a:t>
            </a:r>
          </a:p>
          <a:p>
            <a:pPr marL="228600" indent="-228600">
              <a:buAutoNum type="arabicPeriod"/>
            </a:pPr>
            <a:r>
              <a:rPr lang="en-US" dirty="0" smtClean="0"/>
              <a:t>Easier maintenance and</a:t>
            </a:r>
            <a:r>
              <a:rPr lang="en-US" baseline="0" dirty="0" smtClean="0"/>
              <a:t> testing of code made possible</a:t>
            </a:r>
            <a:r>
              <a:rPr lang="en-US" dirty="0" smtClean="0"/>
              <a:t>. </a:t>
            </a:r>
          </a:p>
          <a:p>
            <a:pPr marL="228600" indent="-228600">
              <a:buAutoNum type="arabicPeriod"/>
            </a:pPr>
            <a:r>
              <a:rPr lang="en-US" dirty="0" smtClean="0"/>
              <a:t>Secure as the UI pages will not be have the backend table structures/ other logic involved.</a:t>
            </a:r>
          </a:p>
          <a:p>
            <a:pPr marL="228600" indent="-228600">
              <a:buAutoNum type="arabicPeriod"/>
            </a:pPr>
            <a:r>
              <a:rPr lang="en-US" dirty="0" smtClean="0"/>
              <a:t>Modular and robust design features as a result, provides extensibility and abstraction</a:t>
            </a:r>
            <a:r>
              <a:rPr lang="en-US" baseline="0" dirty="0" smtClean="0"/>
              <a:t> support</a:t>
            </a:r>
            <a:endParaRPr lang="en-US" dirty="0" smtClean="0"/>
          </a:p>
          <a:p>
            <a:endParaRPr lang="en-US" dirty="0" smtClean="0"/>
          </a:p>
          <a:p>
            <a:r>
              <a:rPr lang="en-US" dirty="0" smtClean="0"/>
              <a:t>Explain the difference between conventional 1 way binding and this kind of 2 way binding MV *</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77C4C6CA-741E-9C43-9B94-68427637DA4A}" type="slidenum">
              <a:rPr lang="en-US" smtClean="0"/>
              <a:t>18</a:t>
            </a:fld>
            <a:endParaRPr lang="en-US"/>
          </a:p>
        </p:txBody>
      </p:sp>
    </p:spTree>
    <p:extLst>
      <p:ext uri="{BB962C8B-B14F-4D97-AF65-F5344CB8AC3E}">
        <p14:creationId xmlns:p14="http://schemas.microsoft.com/office/powerpoint/2010/main" val="29367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Module level system </a:t>
            </a:r>
            <a:r>
              <a:rPr lang="en-US" dirty="0" smtClean="0"/>
              <a:t>arch --- Talk how you split up everything into different</a:t>
            </a:r>
            <a:r>
              <a:rPr lang="en-US" baseline="0" dirty="0" smtClean="0"/>
              <a:t> modules from the high level architecture. </a:t>
            </a:r>
          </a:p>
          <a:p>
            <a:r>
              <a:rPr lang="en-US" baseline="0" dirty="0" smtClean="0"/>
              <a:t>This made development easy</a:t>
            </a:r>
          </a:p>
          <a:p>
            <a:r>
              <a:rPr lang="en-US" baseline="0" dirty="0" smtClean="0"/>
              <a:t>HTTP communication</a:t>
            </a:r>
          </a:p>
          <a:p>
            <a:r>
              <a:rPr lang="en-US" baseline="0" dirty="0" smtClean="0"/>
              <a:t>Db resides on the same server so delay is cut short during requests</a:t>
            </a:r>
          </a:p>
          <a:p>
            <a:endParaRPr lang="en-US" dirty="0" smtClean="0"/>
          </a:p>
          <a:p>
            <a:r>
              <a:rPr lang="en-US" dirty="0" smtClean="0"/>
              <a:t>Process </a:t>
            </a:r>
            <a:r>
              <a:rPr lang="en-US" dirty="0" smtClean="0"/>
              <a:t>followed for each study</a:t>
            </a:r>
          </a:p>
          <a:p>
            <a:r>
              <a:rPr lang="en-US" dirty="0" smtClean="0"/>
              <a:t>	survey</a:t>
            </a:r>
            <a:r>
              <a:rPr lang="en-US" baseline="0" dirty="0" smtClean="0"/>
              <a:t> schema generalization</a:t>
            </a:r>
            <a:endParaRPr lang="en-US" dirty="0" smtClean="0"/>
          </a:p>
          <a:p>
            <a:r>
              <a:rPr lang="en-US" dirty="0" smtClean="0"/>
              <a:t>Considerations</a:t>
            </a:r>
            <a:r>
              <a:rPr lang="en-US" baseline="0" dirty="0" smtClean="0"/>
              <a:t> and challenges in each study</a:t>
            </a:r>
          </a:p>
          <a:p>
            <a:r>
              <a:rPr lang="en-US" baseline="0" dirty="0" smtClean="0"/>
              <a:t>	</a:t>
            </a:r>
            <a:r>
              <a:rPr lang="en-US" baseline="0" dirty="0" err="1" smtClean="0"/>
              <a:t>sql</a:t>
            </a:r>
            <a:r>
              <a:rPr lang="en-US" baseline="0" dirty="0" smtClean="0"/>
              <a:t> timings ( graph may be??)</a:t>
            </a:r>
          </a:p>
          <a:p>
            <a:r>
              <a:rPr lang="en-US" baseline="0" dirty="0" smtClean="0"/>
              <a:t>	how much time for developing each module</a:t>
            </a:r>
          </a:p>
          <a:p>
            <a:r>
              <a:rPr lang="en-US" baseline="0" dirty="0" smtClean="0"/>
              <a:t>Pics from each study</a:t>
            </a:r>
          </a:p>
          <a:p>
            <a:r>
              <a:rPr lang="en-US" dirty="0" smtClean="0"/>
              <a:t>Zipping module</a:t>
            </a:r>
          </a:p>
          <a:p>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19</a:t>
            </a:fld>
            <a:endParaRPr lang="en-US"/>
          </a:p>
        </p:txBody>
      </p:sp>
    </p:spTree>
    <p:extLst>
      <p:ext uri="{BB962C8B-B14F-4D97-AF65-F5344CB8AC3E}">
        <p14:creationId xmlns:p14="http://schemas.microsoft.com/office/powerpoint/2010/main" val="688507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first everything was in one folder – even for MTD</a:t>
            </a:r>
          </a:p>
          <a:p>
            <a:r>
              <a:rPr lang="en-US" dirty="0" smtClean="0"/>
              <a:t>	</a:t>
            </a:r>
            <a:r>
              <a:rPr lang="en-US" dirty="0" err="1" smtClean="0"/>
              <a:t>mAAS</a:t>
            </a:r>
            <a:r>
              <a:rPr lang="en-US" dirty="0" smtClean="0"/>
              <a:t> </a:t>
            </a:r>
            <a:r>
              <a:rPr lang="en-US" dirty="0" smtClean="0"/>
              <a:t>has all the html,</a:t>
            </a:r>
            <a:r>
              <a:rPr lang="en-US" baseline="0" dirty="0" smtClean="0"/>
              <a:t> </a:t>
            </a:r>
            <a:r>
              <a:rPr lang="en-US" baseline="0" dirty="0" err="1" smtClean="0"/>
              <a:t>css</a:t>
            </a:r>
            <a:r>
              <a:rPr lang="en-US" baseline="0" dirty="0" smtClean="0"/>
              <a:t>, </a:t>
            </a:r>
            <a:r>
              <a:rPr lang="en-US" baseline="0" dirty="0" err="1" smtClean="0"/>
              <a:t>php,js</a:t>
            </a:r>
            <a:r>
              <a:rPr lang="en-US" baseline="0" dirty="0" smtClean="0"/>
              <a:t> in one .</a:t>
            </a:r>
            <a:r>
              <a:rPr lang="en-US" baseline="0" dirty="0" err="1" smtClean="0"/>
              <a:t>php</a:t>
            </a:r>
            <a:r>
              <a:rPr lang="en-US" baseline="0" dirty="0" smtClean="0"/>
              <a:t> file, no separation of entities</a:t>
            </a:r>
          </a:p>
          <a:p>
            <a:r>
              <a:rPr lang="en-US" dirty="0" smtClean="0"/>
              <a:t>Single Responsibility </a:t>
            </a:r>
            <a:r>
              <a:rPr lang="en-US" dirty="0" smtClean="0"/>
              <a:t>Principle</a:t>
            </a:r>
            <a:endParaRPr lang="en-US" dirty="0" smtClean="0"/>
          </a:p>
          <a:p>
            <a:r>
              <a:rPr lang="en-US" dirty="0" smtClean="0"/>
              <a:t>File system diagram </a:t>
            </a:r>
          </a:p>
          <a:p>
            <a:r>
              <a:rPr lang="en-US" dirty="0" smtClean="0"/>
              <a:t>Every module</a:t>
            </a:r>
          </a:p>
          <a:p>
            <a:r>
              <a:rPr lang="en-US" dirty="0" smtClean="0"/>
              <a:t>	stress on shared services( service oriented architecture)</a:t>
            </a:r>
          </a:p>
          <a:p>
            <a:r>
              <a:rPr lang="en-US" dirty="0" smtClean="0"/>
              <a:t>	dependency injection</a:t>
            </a:r>
          </a:p>
          <a:p>
            <a:r>
              <a:rPr lang="en-US" dirty="0" smtClean="0"/>
              <a:t>	Provides separation of concerns which means easy to test, easy to build, dependency injection among shared modules</a:t>
            </a:r>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20</a:t>
            </a:fld>
            <a:endParaRPr lang="en-US"/>
          </a:p>
        </p:txBody>
      </p:sp>
    </p:spTree>
    <p:extLst>
      <p:ext uri="{BB962C8B-B14F-4D97-AF65-F5344CB8AC3E}">
        <p14:creationId xmlns:p14="http://schemas.microsoft.com/office/powerpoint/2010/main" val="2009635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Webpack loads all the dependencies and </a:t>
            </a:r>
            <a:r>
              <a:rPr lang="en-US" dirty="0" err="1" smtClean="0"/>
              <a:t>cdn’s</a:t>
            </a:r>
            <a:r>
              <a:rPr lang="en-US" dirty="0" smtClean="0"/>
              <a:t> take care of the app settings, brings in testing</a:t>
            </a:r>
            <a:r>
              <a:rPr lang="en-US" baseline="0" dirty="0" smtClean="0"/>
              <a:t> framework ( Karma)</a:t>
            </a:r>
            <a:endParaRPr lang="en-US" dirty="0" smtClean="0"/>
          </a:p>
          <a:p>
            <a:r>
              <a:rPr lang="en-US" dirty="0" smtClean="0"/>
              <a:t>App.js</a:t>
            </a:r>
            <a:r>
              <a:rPr lang="en-US" baseline="0" dirty="0" smtClean="0"/>
              <a:t> </a:t>
            </a:r>
          </a:p>
          <a:p>
            <a:r>
              <a:rPr lang="en-US" baseline="0" dirty="0" smtClean="0"/>
              <a:t>	Loads the app</a:t>
            </a:r>
          </a:p>
          <a:p>
            <a:r>
              <a:rPr lang="en-US" baseline="0" dirty="0" smtClean="0"/>
              <a:t>	defines the modules</a:t>
            </a:r>
          </a:p>
          <a:p>
            <a:r>
              <a:rPr lang="en-US" baseline="0" dirty="0" smtClean="0"/>
              <a:t>	Configures the modules ( controller, </a:t>
            </a:r>
            <a:r>
              <a:rPr lang="en-US" baseline="0" dirty="0" err="1" smtClean="0"/>
              <a:t>css</a:t>
            </a:r>
            <a:r>
              <a:rPr lang="en-US" baseline="0" dirty="0" smtClean="0"/>
              <a:t>, template, path)</a:t>
            </a:r>
          </a:p>
          <a:p>
            <a:r>
              <a:rPr lang="en-US" baseline="0" dirty="0" smtClean="0"/>
              <a:t>		uses a an angular service called </a:t>
            </a:r>
            <a:r>
              <a:rPr lang="en-US" baseline="0" dirty="0" err="1" smtClean="0"/>
              <a:t>routeProvider</a:t>
            </a:r>
            <a:endParaRPr lang="en-US" baseline="0" dirty="0" smtClean="0"/>
          </a:p>
          <a:p>
            <a:r>
              <a:rPr lang="en-US" baseline="0" dirty="0" smtClean="0"/>
              <a:t>	defines the routes</a:t>
            </a:r>
          </a:p>
          <a:p>
            <a:r>
              <a:rPr lang="en-US" baseline="0" dirty="0" smtClean="0"/>
              <a:t>	runs the app</a:t>
            </a:r>
          </a:p>
          <a:p>
            <a:r>
              <a:rPr lang="en-US" baseline="0" dirty="0" smtClean="0"/>
              <a:t>	checks for </a:t>
            </a:r>
            <a:r>
              <a:rPr lang="en-US" baseline="0" dirty="0" err="1" smtClean="0"/>
              <a:t>globals</a:t>
            </a:r>
            <a:r>
              <a:rPr lang="en-US" baseline="0" dirty="0" smtClean="0"/>
              <a:t> and controls the cookies</a:t>
            </a:r>
          </a:p>
          <a:p>
            <a:r>
              <a:rPr lang="en-US" baseline="0" dirty="0" err="1" smtClean="0"/>
              <a:t>Index.html</a:t>
            </a:r>
            <a:r>
              <a:rPr lang="en-US" baseline="0" dirty="0" smtClean="0"/>
              <a:t> </a:t>
            </a:r>
          </a:p>
          <a:p>
            <a:r>
              <a:rPr lang="en-US" baseline="0" dirty="0" smtClean="0"/>
              <a:t>	loads the ng-view directive which in turn runs the app</a:t>
            </a:r>
          </a:p>
          <a:p>
            <a:r>
              <a:rPr lang="en-US" baseline="0" dirty="0" smtClean="0"/>
              <a:t>Config.php</a:t>
            </a:r>
          </a:p>
          <a:p>
            <a:r>
              <a:rPr lang="en-US" baseline="0" dirty="0" smtClean="0"/>
              <a:t>	Database connections</a:t>
            </a:r>
          </a:p>
          <a:p>
            <a:r>
              <a:rPr lang="en-US" baseline="0" dirty="0" smtClean="0"/>
              <a:t>	Database functionality</a:t>
            </a:r>
          </a:p>
          <a:p>
            <a:r>
              <a:rPr lang="en-US" baseline="0" dirty="0" smtClean="0"/>
              <a:t>AWS hosting setup</a:t>
            </a:r>
          </a:p>
          <a:p>
            <a:r>
              <a:rPr lang="en-US" baseline="0" dirty="0" smtClean="0"/>
              <a:t>	</a:t>
            </a:r>
            <a:r>
              <a:rPr lang="en-US" baseline="0" dirty="0" err="1" smtClean="0"/>
              <a:t>sftp</a:t>
            </a:r>
            <a:r>
              <a:rPr lang="en-US" baseline="0" dirty="0" smtClean="0"/>
              <a:t> </a:t>
            </a:r>
            <a:r>
              <a:rPr lang="en-US" baseline="0" dirty="0" err="1" smtClean="0"/>
              <a:t>pulg</a:t>
            </a:r>
            <a:r>
              <a:rPr lang="en-US" baseline="0" dirty="0" smtClean="0"/>
              <a:t>-ins</a:t>
            </a:r>
          </a:p>
          <a:p>
            <a:r>
              <a:rPr lang="en-US" baseline="0" dirty="0" smtClean="0"/>
              <a:t>	apache and </a:t>
            </a:r>
            <a:r>
              <a:rPr lang="en-US" baseline="0" dirty="0" err="1" smtClean="0"/>
              <a:t>php.ini</a:t>
            </a:r>
            <a:r>
              <a:rPr lang="en-US" baseline="0" dirty="0" smtClean="0"/>
              <a:t> set up</a:t>
            </a:r>
          </a:p>
          <a:p>
            <a:r>
              <a:rPr lang="en-US" baseline="0" dirty="0" smtClean="0"/>
              <a:t>	Using </a:t>
            </a:r>
            <a:r>
              <a:rPr lang="en-US" baseline="0" dirty="0" err="1" smtClean="0"/>
              <a:t>aws</a:t>
            </a:r>
            <a:r>
              <a:rPr lang="en-US" baseline="0" dirty="0" smtClean="0"/>
              <a:t> allows scale up and scale down features</a:t>
            </a:r>
          </a:p>
          <a:p>
            <a:endParaRPr lang="en-US" baseline="0" dirty="0" smtClean="0"/>
          </a:p>
        </p:txBody>
      </p:sp>
      <p:sp>
        <p:nvSpPr>
          <p:cNvPr id="4" name="Slide Number Placeholder 3"/>
          <p:cNvSpPr>
            <a:spLocks noGrp="1"/>
          </p:cNvSpPr>
          <p:nvPr>
            <p:ph type="sldNum" sz="quarter" idx="10"/>
          </p:nvPr>
        </p:nvSpPr>
        <p:spPr/>
        <p:txBody>
          <a:bodyPr/>
          <a:lstStyle/>
          <a:p>
            <a:fld id="{77C4C6CA-741E-9C43-9B94-68427637DA4A}" type="slidenum">
              <a:rPr lang="en-US" smtClean="0"/>
              <a:t>21</a:t>
            </a:fld>
            <a:endParaRPr lang="en-US"/>
          </a:p>
        </p:txBody>
      </p:sp>
    </p:spTree>
    <p:extLst>
      <p:ext uri="{BB962C8B-B14F-4D97-AF65-F5344CB8AC3E}">
        <p14:creationId xmlns:p14="http://schemas.microsoft.com/office/powerpoint/2010/main" val="188166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Motivation.. Why do </a:t>
            </a:r>
            <a:r>
              <a:rPr lang="en-US" dirty="0" smtClean="0"/>
              <a:t>this??</a:t>
            </a:r>
          </a:p>
          <a:p>
            <a:r>
              <a:rPr lang="en-US" dirty="0" smtClean="0"/>
              <a:t> </a:t>
            </a:r>
            <a:r>
              <a:rPr lang="en-US" dirty="0" smtClean="0"/>
              <a:t>give some background</a:t>
            </a:r>
          </a:p>
          <a:p>
            <a:r>
              <a:rPr lang="en-US" dirty="0" smtClean="0"/>
              <a:t>A currently successful and highly popular research being undertaken by MU department of psychology</a:t>
            </a:r>
          </a:p>
          <a:p>
            <a:r>
              <a:rPr lang="en-US" dirty="0" smtClean="0"/>
              <a:t>Collect data from apps and analyze build machine learning models and predict and improve treatment and finally better community</a:t>
            </a:r>
          </a:p>
          <a:p>
            <a:r>
              <a:rPr lang="en-US" dirty="0" smtClean="0"/>
              <a:t>What is Mood toolkit doing</a:t>
            </a:r>
          </a:p>
          <a:p>
            <a:r>
              <a:rPr lang="en-US" dirty="0" smtClean="0"/>
              <a:t>What did SLU watch do</a:t>
            </a:r>
          </a:p>
          <a:p>
            <a:r>
              <a:rPr lang="en-US" dirty="0" smtClean="0"/>
              <a:t>How are</a:t>
            </a:r>
            <a:r>
              <a:rPr lang="en-US" baseline="0" dirty="0" smtClean="0"/>
              <a:t> people working on Alcohol craving data</a:t>
            </a:r>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4</a:t>
            </a:fld>
            <a:endParaRPr lang="en-US"/>
          </a:p>
        </p:txBody>
      </p:sp>
    </p:spTree>
    <p:extLst>
      <p:ext uri="{BB962C8B-B14F-4D97-AF65-F5344CB8AC3E}">
        <p14:creationId xmlns:p14="http://schemas.microsoft.com/office/powerpoint/2010/main" val="828328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Account </a:t>
            </a:r>
            <a:r>
              <a:rPr lang="en-US" dirty="0" smtClean="0"/>
              <a:t>management</a:t>
            </a:r>
            <a:r>
              <a:rPr lang="en-US" baseline="0" dirty="0" smtClean="0"/>
              <a:t> Module</a:t>
            </a:r>
          </a:p>
          <a:p>
            <a:r>
              <a:rPr lang="en-US" baseline="0" dirty="0" smtClean="0"/>
              <a:t>-- login</a:t>
            </a:r>
          </a:p>
          <a:p>
            <a:r>
              <a:rPr lang="en-US" baseline="0" dirty="0" smtClean="0"/>
              <a:t>-- register</a:t>
            </a:r>
          </a:p>
          <a:p>
            <a:r>
              <a:rPr lang="en-US" baseline="0" dirty="0" smtClean="0"/>
              <a:t>	different fields </a:t>
            </a:r>
          </a:p>
          <a:p>
            <a:r>
              <a:rPr lang="en-US" baseline="0" dirty="0" smtClean="0"/>
              <a:t>		FNAME</a:t>
            </a:r>
          </a:p>
          <a:p>
            <a:r>
              <a:rPr lang="en-US" baseline="0" dirty="0" smtClean="0"/>
              <a:t>		LNAME</a:t>
            </a:r>
          </a:p>
          <a:p>
            <a:r>
              <a:rPr lang="en-US" baseline="0" dirty="0" smtClean="0"/>
              <a:t>		Username</a:t>
            </a:r>
          </a:p>
          <a:p>
            <a:r>
              <a:rPr lang="en-US" baseline="0" dirty="0" smtClean="0"/>
              <a:t>		PASSWORD</a:t>
            </a:r>
          </a:p>
          <a:p>
            <a:r>
              <a:rPr lang="en-US" baseline="0" dirty="0" smtClean="0"/>
              <a:t>		confirm</a:t>
            </a:r>
          </a:p>
          <a:p>
            <a:r>
              <a:rPr lang="en-US" baseline="0" dirty="0" smtClean="0"/>
              <a:t>		Affiliation</a:t>
            </a:r>
          </a:p>
          <a:p>
            <a:r>
              <a:rPr lang="en-US" baseline="0" dirty="0" smtClean="0"/>
              <a:t>2 different end points. Writing to 1 table  “ </a:t>
            </a:r>
            <a:r>
              <a:rPr lang="en-US" baseline="0" dirty="0" err="1" smtClean="0"/>
              <a:t>userINFO</a:t>
            </a:r>
            <a:r>
              <a:rPr lang="en-US" baseline="0" dirty="0" smtClean="0"/>
              <a:t> “</a:t>
            </a:r>
          </a:p>
          <a:p>
            <a:endParaRPr lang="en-US" baseline="0" dirty="0" smtClean="0"/>
          </a:p>
          <a:p>
            <a:r>
              <a:rPr lang="en-US" baseline="0" dirty="0" smtClean="0"/>
              <a:t>check cookies and also restrict access. Cannot URL hack into a module without being logged in</a:t>
            </a:r>
          </a:p>
          <a:p>
            <a:r>
              <a:rPr lang="en-US" baseline="0" dirty="0" smtClean="0"/>
              <a:t>Secure SHA512 algorithm for encryption and using a salt to make it much stronger. Not text input or storing password on a file</a:t>
            </a:r>
          </a:p>
          <a:p>
            <a:r>
              <a:rPr lang="en-US" baseline="0" dirty="0" smtClean="0"/>
              <a:t>DB approach for login thus building a secure approach for login</a:t>
            </a:r>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22</a:t>
            </a:fld>
            <a:endParaRPr lang="en-US"/>
          </a:p>
        </p:txBody>
      </p:sp>
    </p:spTree>
    <p:extLst>
      <p:ext uri="{BB962C8B-B14F-4D97-AF65-F5344CB8AC3E}">
        <p14:creationId xmlns:p14="http://schemas.microsoft.com/office/powerpoint/2010/main" val="1551892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users and their details based on whether or not approved. Easy to decide</a:t>
            </a:r>
            <a:r>
              <a:rPr lang="en-US" baseline="0" dirty="0" smtClean="0"/>
              <a:t> for the admin.</a:t>
            </a:r>
          </a:p>
          <a:p>
            <a:r>
              <a:rPr lang="en-US" dirty="0" smtClean="0"/>
              <a:t>Includes email communication when approved.</a:t>
            </a:r>
          </a:p>
          <a:p>
            <a:r>
              <a:rPr lang="en-US" dirty="0" smtClean="0"/>
              <a:t>Keeps track of who is using/ viewing these kind of sensitive data. Non trivial.</a:t>
            </a:r>
          </a:p>
          <a:p>
            <a:r>
              <a:rPr lang="en-US" dirty="0" smtClean="0"/>
              <a:t>Double checking.</a:t>
            </a:r>
          </a:p>
          <a:p>
            <a:r>
              <a:rPr lang="en-US" dirty="0" smtClean="0"/>
              <a:t>A</a:t>
            </a:r>
            <a:r>
              <a:rPr lang="en-US" baseline="0" dirty="0" smtClean="0"/>
              <a:t> good framework for permission oriented access, not everyone wants to see every data</a:t>
            </a:r>
          </a:p>
          <a:p>
            <a:endParaRPr lang="en-US" baseline="0" dirty="0" smtClean="0"/>
          </a:p>
          <a:p>
            <a:r>
              <a:rPr lang="en-US" baseline="0" dirty="0" smtClean="0"/>
              <a:t>Communicates with LoginService to check “</a:t>
            </a:r>
            <a:r>
              <a:rPr lang="en-US" baseline="0" dirty="0" err="1" smtClean="0"/>
              <a:t>ifAdmin</a:t>
            </a:r>
            <a:r>
              <a:rPr lang="en-US" baseline="0" dirty="0" smtClean="0"/>
              <a:t>”, else no access this module. </a:t>
            </a:r>
          </a:p>
          <a:p>
            <a:endParaRPr lang="en-US" baseline="0" dirty="0" smtClean="0"/>
          </a:p>
          <a:p>
            <a:r>
              <a:rPr lang="en-US" baseline="0" dirty="0" smtClean="0"/>
              <a:t>3 end points </a:t>
            </a:r>
          </a:p>
          <a:p>
            <a:r>
              <a:rPr lang="en-US" baseline="0" dirty="0" smtClean="0"/>
              <a:t>	</a:t>
            </a:r>
            <a:r>
              <a:rPr lang="en-US" baseline="0" dirty="0" err="1" smtClean="0"/>
              <a:t>ApproveUsers</a:t>
            </a:r>
            <a:endParaRPr lang="en-US" baseline="0" dirty="0" smtClean="0"/>
          </a:p>
          <a:p>
            <a:r>
              <a:rPr lang="en-US" baseline="0" dirty="0" smtClean="0"/>
              <a:t>	</a:t>
            </a:r>
            <a:r>
              <a:rPr lang="en-US" baseline="0" dirty="0" err="1" smtClean="0"/>
              <a:t>GetUsers</a:t>
            </a:r>
            <a:endParaRPr lang="en-US" baseline="0" dirty="0" smtClean="0"/>
          </a:p>
          <a:p>
            <a:r>
              <a:rPr lang="en-US" baseline="0" dirty="0" smtClean="0"/>
              <a:t>	</a:t>
            </a:r>
            <a:r>
              <a:rPr lang="en-US" baseline="0" dirty="0" err="1" smtClean="0"/>
              <a:t>DeleteUsers</a:t>
            </a:r>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24</a:t>
            </a:fld>
            <a:endParaRPr lang="en-US"/>
          </a:p>
        </p:txBody>
      </p:sp>
    </p:spTree>
    <p:extLst>
      <p:ext uri="{BB962C8B-B14F-4D97-AF65-F5344CB8AC3E}">
        <p14:creationId xmlns:p14="http://schemas.microsoft.com/office/powerpoint/2010/main" val="1825550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Shared services can be </a:t>
            </a:r>
          </a:p>
          <a:p>
            <a:r>
              <a:rPr lang="en-US" dirty="0" smtClean="0"/>
              <a:t>	across</a:t>
            </a:r>
            <a:r>
              <a:rPr lang="en-US" baseline="0" dirty="0" smtClean="0"/>
              <a:t> the app </a:t>
            </a:r>
          </a:p>
          <a:p>
            <a:r>
              <a:rPr lang="en-US" baseline="0" dirty="0" smtClean="0"/>
              <a:t>	across a module</a:t>
            </a:r>
          </a:p>
          <a:p>
            <a:r>
              <a:rPr lang="en-US" baseline="0" dirty="0" smtClean="0"/>
              <a:t>depending upon where the functionality was it was residing there</a:t>
            </a:r>
          </a:p>
          <a:p>
            <a:endParaRPr lang="en-US" baseline="0" dirty="0" smtClean="0"/>
          </a:p>
          <a:p>
            <a:r>
              <a:rPr lang="en-US" baseline="0" dirty="0" smtClean="0"/>
              <a:t>Ideally controller should only manipulate the data, any other requests and response handling should always be done via services, provides a layer provides a layer abstraction</a:t>
            </a:r>
          </a:p>
          <a:p>
            <a:r>
              <a:rPr lang="en-US" baseline="0" dirty="0" smtClean="0"/>
              <a:t>Helps development( debugging and testing), adds expendability, </a:t>
            </a:r>
          </a:p>
          <a:p>
            <a:endParaRPr lang="en-US" baseline="0" dirty="0" smtClean="0"/>
          </a:p>
          <a:p>
            <a:r>
              <a:rPr lang="en-US" baseline="0" dirty="0" smtClean="0"/>
              <a:t>Explain how </a:t>
            </a:r>
            <a:r>
              <a:rPr lang="en-US" baseline="0" dirty="0" err="1" smtClean="0"/>
              <a:t>highcharts</a:t>
            </a:r>
            <a:r>
              <a:rPr lang="en-US" baseline="0" dirty="0" smtClean="0"/>
              <a:t>-ng works: Open source code, which had to be integrated to work with MTD. </a:t>
            </a:r>
          </a:p>
          <a:p>
            <a:r>
              <a:rPr lang="en-US" baseline="0" dirty="0" smtClean="0"/>
              <a:t>Html -</a:t>
            </a:r>
            <a:r>
              <a:rPr lang="en-US" baseline="0" dirty="0" smtClean="0">
                <a:sym typeface="Wingdings"/>
              </a:rPr>
              <a:t> just like any other directive ( title, p, a, div</a:t>
            </a:r>
            <a:r>
              <a:rPr lang="is-IS" baseline="0" dirty="0" smtClean="0">
                <a:sym typeface="Wingdings"/>
              </a:rPr>
              <a:t>… similarly highcharts was also created because of this)</a:t>
            </a:r>
          </a:p>
          <a:p>
            <a:r>
              <a:rPr lang="is-IS" baseline="0" dirty="0" smtClean="0">
                <a:sym typeface="Wingdings"/>
              </a:rPr>
              <a:t>JS  just create a config file based on specification and properties in Highcharts.com and then pass the object around to services or template</a:t>
            </a:r>
            <a:endParaRPr lang="en-US" baseline="0" dirty="0" smtClean="0"/>
          </a:p>
          <a:p>
            <a:endParaRPr lang="en-US" baseline="0" dirty="0" smtClean="0"/>
          </a:p>
          <a:p>
            <a:r>
              <a:rPr lang="en-US" baseline="0" dirty="0" err="1" smtClean="0"/>
              <a:t>graphService</a:t>
            </a:r>
            <a:r>
              <a:rPr lang="en-US" baseline="0" dirty="0" smtClean="0"/>
              <a:t> </a:t>
            </a:r>
            <a:r>
              <a:rPr lang="en-US" baseline="0" dirty="0" smtClean="0">
                <a:sym typeface="Wingdings"/>
              </a:rPr>
              <a:t> Set of functions for drawing different graphs</a:t>
            </a:r>
          </a:p>
          <a:p>
            <a:r>
              <a:rPr lang="en-US" baseline="0" dirty="0" err="1" smtClean="0">
                <a:sym typeface="Wingdings"/>
              </a:rPr>
              <a:t>aggregateService</a:t>
            </a:r>
            <a:r>
              <a:rPr lang="en-US" baseline="0" dirty="0" smtClean="0">
                <a:sym typeface="Wingdings"/>
              </a:rPr>
              <a:t>  -&gt; set of functions for doing aggregations in controllers</a:t>
            </a:r>
          </a:p>
          <a:p>
            <a:r>
              <a:rPr lang="en-US" baseline="0" dirty="0" err="1" smtClean="0">
                <a:sym typeface="Wingdings"/>
              </a:rPr>
              <a:t>loginService</a:t>
            </a:r>
            <a:r>
              <a:rPr lang="en-US" baseline="0" dirty="0" smtClean="0">
                <a:sym typeface="Wingdings"/>
              </a:rPr>
              <a:t> -&gt; Takes care of the login module</a:t>
            </a:r>
          </a:p>
          <a:p>
            <a:r>
              <a:rPr lang="en-US" baseline="0" dirty="0" smtClean="0">
                <a:sym typeface="Wingdings"/>
              </a:rPr>
              <a:t>PHP -&gt; database operations, </a:t>
            </a:r>
            <a:r>
              <a:rPr lang="en-US" baseline="0" dirty="0" err="1" smtClean="0">
                <a:sym typeface="Wingdings"/>
              </a:rPr>
              <a:t>config</a:t>
            </a:r>
            <a:r>
              <a:rPr lang="en-US" baseline="0" dirty="0" smtClean="0">
                <a:sym typeface="Wingdings"/>
              </a:rPr>
              <a:t>, python csv to </a:t>
            </a:r>
            <a:r>
              <a:rPr lang="en-US" baseline="0" dirty="0" err="1" smtClean="0">
                <a:sym typeface="Wingdings"/>
              </a:rPr>
              <a:t>mysql</a:t>
            </a:r>
            <a:r>
              <a:rPr lang="en-US" baseline="0" dirty="0" smtClean="0">
                <a:sym typeface="Wingdings"/>
              </a:rPr>
              <a:t> converter ( open source)</a:t>
            </a:r>
            <a:endParaRPr lang="en-US" baseline="0" dirty="0" smtClean="0"/>
          </a:p>
        </p:txBody>
      </p:sp>
      <p:sp>
        <p:nvSpPr>
          <p:cNvPr id="4" name="Slide Number Placeholder 3"/>
          <p:cNvSpPr>
            <a:spLocks noGrp="1"/>
          </p:cNvSpPr>
          <p:nvPr>
            <p:ph type="sldNum" sz="quarter" idx="10"/>
          </p:nvPr>
        </p:nvSpPr>
        <p:spPr/>
        <p:txBody>
          <a:bodyPr/>
          <a:lstStyle/>
          <a:p>
            <a:fld id="{77C4C6CA-741E-9C43-9B94-68427637DA4A}" type="slidenum">
              <a:rPr lang="en-US" smtClean="0"/>
              <a:t>25</a:t>
            </a:fld>
            <a:endParaRPr lang="en-US"/>
          </a:p>
        </p:txBody>
      </p:sp>
    </p:spTree>
    <p:extLst>
      <p:ext uri="{BB962C8B-B14F-4D97-AF65-F5344CB8AC3E}">
        <p14:creationId xmlns:p14="http://schemas.microsoft.com/office/powerpoint/2010/main" val="688107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implementation</a:t>
            </a:r>
            <a:r>
              <a:rPr lang="en-US" baseline="0" dirty="0" smtClean="0"/>
              <a:t> of SEPARATION OF CONCERNS</a:t>
            </a:r>
          </a:p>
          <a:p>
            <a:r>
              <a:rPr lang="en-US" dirty="0" smtClean="0"/>
              <a:t>In the example snippet </a:t>
            </a:r>
            <a:r>
              <a:rPr lang="en-US" dirty="0" err="1" smtClean="0"/>
              <a:t>SLUController</a:t>
            </a:r>
            <a:r>
              <a:rPr lang="en-US" dirty="0" smtClean="0"/>
              <a:t> is being injected with many dependencies and </a:t>
            </a:r>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26</a:t>
            </a:fld>
            <a:endParaRPr lang="en-US"/>
          </a:p>
        </p:txBody>
      </p:sp>
    </p:spTree>
    <p:extLst>
      <p:ext uri="{BB962C8B-B14F-4D97-AF65-F5344CB8AC3E}">
        <p14:creationId xmlns:p14="http://schemas.microsoft.com/office/powerpoint/2010/main" val="429767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application components / features are determined across all the studies ( metrics , stats , graph</a:t>
            </a:r>
            <a:r>
              <a:rPr lang="en-US" baseline="0" dirty="0" smtClean="0"/>
              <a:t> types)</a:t>
            </a:r>
          </a:p>
          <a:p>
            <a:r>
              <a:rPr lang="en-US" baseline="0" dirty="0" smtClean="0"/>
              <a:t>Identifying  shared components so that development is streamlined and easy</a:t>
            </a:r>
          </a:p>
          <a:p>
            <a:r>
              <a:rPr lang="en-US" baseline="0" dirty="0" smtClean="0"/>
              <a:t>Implement these modules and then independent modules</a:t>
            </a:r>
          </a:p>
          <a:p>
            <a:endParaRPr lang="en-US" baseline="0" dirty="0" smtClean="0"/>
          </a:p>
          <a:p>
            <a:r>
              <a:rPr lang="en-US" baseline="0" dirty="0" smtClean="0"/>
              <a:t>Maintaining consistency on such level makes app more understandable ( self explanatory) – As mentioned Structure of dashboard was a major consideration</a:t>
            </a:r>
          </a:p>
          <a:p>
            <a:endParaRPr lang="en-US" baseline="0" dirty="0" smtClean="0"/>
          </a:p>
          <a:p>
            <a:r>
              <a:rPr lang="en-US" baseline="0" dirty="0" smtClean="0"/>
              <a:t>2 levels of visual display – allows the app to be more informative, data is well spread as well as , well aggregated by doing this.</a:t>
            </a:r>
          </a:p>
          <a:p>
            <a:endParaRPr lang="en-US" baseline="0" dirty="0" smtClean="0"/>
          </a:p>
          <a:p>
            <a:r>
              <a:rPr lang="en-US" baseline="0" dirty="0" smtClean="0"/>
              <a:t>Discuss the requirements( which features are needed, what they denote, how to be displayed, how to be calculated)</a:t>
            </a:r>
          </a:p>
          <a:p>
            <a:r>
              <a:rPr lang="en-US" baseline="0" dirty="0" smtClean="0"/>
              <a:t>Do the querying and </a:t>
            </a:r>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27</a:t>
            </a:fld>
            <a:endParaRPr lang="en-US"/>
          </a:p>
        </p:txBody>
      </p:sp>
    </p:spTree>
    <p:extLst>
      <p:ext uri="{BB962C8B-B14F-4D97-AF65-F5344CB8AC3E}">
        <p14:creationId xmlns:p14="http://schemas.microsoft.com/office/powerpoint/2010/main" val="140010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Compliance was average over the study and as well as</a:t>
            </a:r>
            <a:r>
              <a:rPr lang="en-US" baseline="0" dirty="0" smtClean="0"/>
              <a:t> user level.</a:t>
            </a:r>
          </a:p>
          <a:p>
            <a:r>
              <a:rPr lang="en-US" dirty="0" smtClean="0"/>
              <a:t>SQL functions</a:t>
            </a:r>
            <a:r>
              <a:rPr lang="en-US" baseline="0" dirty="0" smtClean="0"/>
              <a:t> had to be optimized and queries. Grouping date related queries in one query helped a lot as unnecessary functions hit the </a:t>
            </a:r>
            <a:r>
              <a:rPr lang="en-US" baseline="0" dirty="0" err="1" smtClean="0"/>
              <a:t>db</a:t>
            </a:r>
            <a:r>
              <a:rPr lang="en-US" baseline="0" dirty="0" smtClean="0"/>
              <a:t> server</a:t>
            </a:r>
          </a:p>
          <a:p>
            <a:r>
              <a:rPr lang="en-US" baseline="0" dirty="0" smtClean="0"/>
              <a:t>Using inbuilt PHP functions to parse and build a response object in JSON which was structured.</a:t>
            </a:r>
          </a:p>
          <a:p>
            <a:r>
              <a:rPr lang="en-US" sz="1200" kern="1200" dirty="0" smtClean="0">
                <a:solidFill>
                  <a:schemeClr val="tx1"/>
                </a:solidFill>
                <a:effectLst/>
                <a:latin typeface="+mn-lt"/>
                <a:ea typeface="+mn-ea"/>
                <a:cs typeface="+mn-cs"/>
              </a:rPr>
              <a:t>Initially, relay of this object across the http request had a lot of delay, thus an alternate approach of using writing the response to a cached </a:t>
            </a:r>
            <a:r>
              <a:rPr lang="en-US" sz="1200" kern="1200" dirty="0" err="1" smtClean="0">
                <a:solidFill>
                  <a:schemeClr val="tx1"/>
                </a:solidFill>
                <a:effectLst/>
                <a:latin typeface="+mn-lt"/>
                <a:ea typeface="+mn-ea"/>
                <a:cs typeface="+mn-cs"/>
              </a:rPr>
              <a:t>json</a:t>
            </a:r>
            <a:r>
              <a:rPr lang="en-US" sz="1200" kern="1200" dirty="0" smtClean="0">
                <a:solidFill>
                  <a:schemeClr val="tx1"/>
                </a:solidFill>
                <a:effectLst/>
                <a:latin typeface="+mn-lt"/>
                <a:ea typeface="+mn-ea"/>
                <a:cs typeface="+mn-cs"/>
              </a:rPr>
              <a:t> file and updating the file by periodically running the PHP scripts helped reduce the time of transfer by 60%. This was a vital design consideration which affects the running of the application in a positive manner.</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28</a:t>
            </a:fld>
            <a:endParaRPr lang="en-US"/>
          </a:p>
        </p:txBody>
      </p:sp>
    </p:spTree>
    <p:extLst>
      <p:ext uri="{BB962C8B-B14F-4D97-AF65-F5344CB8AC3E}">
        <p14:creationId xmlns:p14="http://schemas.microsoft.com/office/powerpoint/2010/main" val="1047496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at the structured JSON response, helps parse it in the front end well.</a:t>
            </a:r>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29</a:t>
            </a:fld>
            <a:endParaRPr lang="en-US"/>
          </a:p>
        </p:txBody>
      </p:sp>
    </p:spTree>
    <p:extLst>
      <p:ext uri="{BB962C8B-B14F-4D97-AF65-F5344CB8AC3E}">
        <p14:creationId xmlns:p14="http://schemas.microsoft.com/office/powerpoint/2010/main" val="1339526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overview / reminder</a:t>
            </a:r>
            <a:r>
              <a:rPr lang="en-US" baseline="0" dirty="0" smtClean="0"/>
              <a:t> of SLU Watch Basis Study </a:t>
            </a:r>
          </a:p>
          <a:p>
            <a:r>
              <a:rPr lang="en-US" baseline="0" dirty="0" smtClean="0"/>
              <a:t>756 rows for 31 participants, that is </a:t>
            </a:r>
            <a:r>
              <a:rPr lang="en-US" baseline="0" dirty="0" err="1" smtClean="0"/>
              <a:t>approx</a:t>
            </a:r>
            <a:r>
              <a:rPr lang="en-US" baseline="0" dirty="0" smtClean="0"/>
              <a:t> 25days for each. This is easily verified by the graph accurately.</a:t>
            </a:r>
          </a:p>
          <a:p>
            <a:endParaRPr lang="en-US" baseline="0" dirty="0" smtClean="0"/>
          </a:p>
          <a:p>
            <a:r>
              <a:rPr lang="en-US" sz="1200" kern="1200" dirty="0" smtClean="0">
                <a:solidFill>
                  <a:schemeClr val="tx1"/>
                </a:solidFill>
                <a:effectLst/>
                <a:latin typeface="+mn-lt"/>
                <a:ea typeface="+mn-ea"/>
                <a:cs typeface="+mn-cs"/>
              </a:rPr>
              <a:t>1. Querying in a way to group by dates meant the query execution was longer, but grouping the fields by user and then by day and then by hour gave quicker results</a:t>
            </a:r>
            <a:r>
              <a:rPr lang="en-US" dirty="0" smtClean="0">
                <a:effectLst/>
              </a:rPr>
              <a:t> </a:t>
            </a:r>
          </a:p>
          <a:p>
            <a:r>
              <a:rPr lang="en-US" dirty="0" smtClean="0">
                <a:effectLst/>
              </a:rPr>
              <a:t>2. </a:t>
            </a:r>
            <a:r>
              <a:rPr lang="en-US" dirty="0" err="1" smtClean="0">
                <a:effectLst/>
              </a:rPr>
              <a:t>sluWatchStats</a:t>
            </a:r>
            <a:r>
              <a:rPr lang="en-US" baseline="0" dirty="0" smtClean="0">
                <a:effectLst/>
              </a:rPr>
              <a:t> had aggregated records for all the values making querying easier </a:t>
            </a:r>
          </a:p>
          <a:p>
            <a:r>
              <a:rPr lang="en-US" sz="1200" kern="1200" dirty="0" smtClean="0">
                <a:solidFill>
                  <a:schemeClr val="tx1"/>
                </a:solidFill>
                <a:effectLst/>
                <a:latin typeface="+mn-lt"/>
                <a:ea typeface="+mn-ea"/>
                <a:cs typeface="+mn-cs"/>
              </a:rPr>
              <a:t>3. Thus, indexing the table by the </a:t>
            </a:r>
            <a:r>
              <a:rPr lang="en-US" sz="1200" i="1" kern="1200" dirty="0" smtClean="0">
                <a:solidFill>
                  <a:schemeClr val="tx1"/>
                </a:solidFill>
                <a:effectLst/>
                <a:latin typeface="+mn-lt"/>
                <a:ea typeface="+mn-ea"/>
                <a:cs typeface="+mn-cs"/>
              </a:rPr>
              <a:t>participant </a:t>
            </a:r>
            <a:r>
              <a:rPr lang="en-US" sz="1200" kern="1200" dirty="0" smtClean="0">
                <a:solidFill>
                  <a:schemeClr val="tx1"/>
                </a:solidFill>
                <a:effectLst/>
                <a:latin typeface="+mn-lt"/>
                <a:ea typeface="+mn-ea"/>
                <a:cs typeface="+mn-cs"/>
              </a:rPr>
              <a:t>and then by the Dates made query execution extremely quicker, for example the queries to get the daily and hourly physiological data individually took about 3-5s, after indexing it came down to around 750ms, that is a roughly 400% decrease in SQL execution time</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30</a:t>
            </a:fld>
            <a:endParaRPr lang="en-US"/>
          </a:p>
        </p:txBody>
      </p:sp>
    </p:spTree>
    <p:extLst>
      <p:ext uri="{BB962C8B-B14F-4D97-AF65-F5344CB8AC3E}">
        <p14:creationId xmlns:p14="http://schemas.microsoft.com/office/powerpoint/2010/main" val="948652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Wingdings" charset="2"/>
              <a:buChar char="Ø"/>
            </a:pPr>
            <a:r>
              <a:rPr lang="en-US" sz="1200" dirty="0" smtClean="0"/>
              <a:t>Compliance – (Study Level, participant, For each day in study for every participant)</a:t>
            </a:r>
          </a:p>
          <a:p>
            <a:pPr lvl="0">
              <a:buFont typeface="Wingdings" charset="2"/>
              <a:buChar char="Ø"/>
            </a:pPr>
            <a:r>
              <a:rPr lang="en-US" sz="1200" dirty="0" smtClean="0"/>
              <a:t>Days in study</a:t>
            </a:r>
          </a:p>
          <a:p>
            <a:pPr lvl="0">
              <a:buFont typeface="Wingdings" charset="2"/>
              <a:buChar char="Ø"/>
            </a:pPr>
            <a:r>
              <a:rPr lang="en-US" sz="1200" dirty="0" smtClean="0"/>
              <a:t>Average response for mood change </a:t>
            </a:r>
          </a:p>
          <a:p>
            <a:pPr lvl="1">
              <a:buFont typeface="Wingdings" charset="2"/>
              <a:buChar char="Ø"/>
            </a:pPr>
            <a:r>
              <a:rPr lang="en-US" sz="1000" dirty="0" smtClean="0"/>
              <a:t>positive, negative and impulsivity</a:t>
            </a:r>
          </a:p>
          <a:p>
            <a:pPr lvl="0">
              <a:buFont typeface="Wingdings" charset="2"/>
              <a:buChar char="Ø"/>
            </a:pPr>
            <a:r>
              <a:rPr lang="en-US" sz="1200" dirty="0" smtClean="0"/>
              <a:t>Physiological Stats for each participant</a:t>
            </a:r>
          </a:p>
          <a:p>
            <a:pPr lvl="1">
              <a:buFont typeface="Wingdings" charset="2"/>
              <a:buChar char="Ø"/>
            </a:pPr>
            <a:r>
              <a:rPr lang="en-US" sz="1200" dirty="0" smtClean="0"/>
              <a:t>GSR – Galvin Skin Response – measured in (</a:t>
            </a:r>
            <a:r>
              <a:rPr lang="en-US" sz="1200" dirty="0" smtClean="0">
                <a:sym typeface="Symbol" charset="2"/>
              </a:rPr>
              <a:t></a:t>
            </a:r>
            <a:r>
              <a:rPr lang="en-US" sz="1200" dirty="0" smtClean="0"/>
              <a:t>S)</a:t>
            </a:r>
          </a:p>
          <a:p>
            <a:pPr lvl="1">
              <a:buFont typeface="Wingdings" charset="2"/>
              <a:buChar char="Ø"/>
            </a:pPr>
            <a:r>
              <a:rPr lang="en-US" sz="1200" dirty="0" smtClean="0"/>
              <a:t>Heart Rate – measured in bpm</a:t>
            </a:r>
          </a:p>
          <a:p>
            <a:pPr lvl="1">
              <a:buFont typeface="Wingdings" charset="2"/>
              <a:buChar char="Ø"/>
            </a:pPr>
            <a:r>
              <a:rPr lang="en-US" sz="1200" dirty="0" smtClean="0"/>
              <a:t>Skin Temperature – measured in </a:t>
            </a:r>
            <a:r>
              <a:rPr lang="en-US" sz="1200" dirty="0" smtClean="0">
                <a:sym typeface="Symbol" charset="2"/>
              </a:rPr>
              <a:t></a:t>
            </a:r>
            <a:r>
              <a:rPr lang="en-US" sz="1200" dirty="0" smtClean="0"/>
              <a:t>F</a:t>
            </a:r>
          </a:p>
          <a:p>
            <a:pPr lvl="0">
              <a:buFont typeface="Wingdings" charset="2"/>
              <a:buChar char="Ø"/>
            </a:pPr>
            <a:r>
              <a:rPr lang="en-US" sz="1200" dirty="0" smtClean="0"/>
              <a:t>Substance consumption stats ( cigarettes and drink)</a:t>
            </a:r>
          </a:p>
          <a:p>
            <a:pPr lvl="1">
              <a:buFont typeface="Wingdings" charset="2"/>
              <a:buChar char="Ø"/>
            </a:pPr>
            <a:r>
              <a:rPr lang="en-US" sz="1200" dirty="0" smtClean="0"/>
              <a:t>Average usage of substance / participant</a:t>
            </a:r>
          </a:p>
          <a:p>
            <a:pPr lvl="1">
              <a:buFont typeface="Wingdings" charset="2"/>
              <a:buChar char="Ø"/>
            </a:pPr>
            <a:r>
              <a:rPr lang="en-US" sz="1200" dirty="0" smtClean="0"/>
              <a:t>Total quantity of consumption for each participant.</a:t>
            </a:r>
          </a:p>
          <a:p>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32</a:t>
            </a:fld>
            <a:endParaRPr lang="en-US"/>
          </a:p>
        </p:txBody>
      </p:sp>
    </p:spTree>
    <p:extLst>
      <p:ext uri="{BB962C8B-B14F-4D97-AF65-F5344CB8AC3E}">
        <p14:creationId xmlns:p14="http://schemas.microsoft.com/office/powerpoint/2010/main" val="18606685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kern="1200" dirty="0" smtClean="0">
                <a:solidFill>
                  <a:schemeClr val="tx1"/>
                </a:solidFill>
                <a:effectLst/>
                <a:latin typeface="+mn-lt"/>
                <a:ea typeface="+mn-ea"/>
                <a:cs typeface="+mn-cs"/>
              </a:rPr>
              <a:t>The schema was almost similar to the one in NIMH but the number of participants and the data collected differed, which meant making changes to the API development. </a:t>
            </a:r>
          </a:p>
          <a:p>
            <a:pPr marL="228600" indent="-228600">
              <a:buAutoNum type="arabicPeriod"/>
            </a:pPr>
            <a:r>
              <a:rPr lang="en-US" sz="1200" kern="1200" dirty="0" smtClean="0">
                <a:solidFill>
                  <a:schemeClr val="tx1"/>
                </a:solidFill>
                <a:effectLst/>
                <a:latin typeface="+mn-lt"/>
                <a:ea typeface="+mn-ea"/>
                <a:cs typeface="+mn-cs"/>
              </a:rPr>
              <a:t>This is where the survey schema generalization came in very handy, the common features and the similarity of metrics being studied made the implementation of this module the quickest among all the three study modules. </a:t>
            </a:r>
          </a:p>
          <a:p>
            <a:pPr marL="228600" indent="-228600">
              <a:buAutoNum type="arabicPeriod"/>
            </a:pPr>
            <a:r>
              <a:rPr lang="en-US" sz="1200" kern="1200" dirty="0" smtClean="0">
                <a:solidFill>
                  <a:schemeClr val="tx1"/>
                </a:solidFill>
                <a:effectLst/>
                <a:latin typeface="+mn-lt"/>
                <a:ea typeface="+mn-ea"/>
                <a:cs typeface="+mn-cs"/>
              </a:rPr>
              <a:t>The queries changed as column</a:t>
            </a:r>
            <a:r>
              <a:rPr lang="en-US" sz="1200" kern="1200" baseline="0" dirty="0" smtClean="0">
                <a:solidFill>
                  <a:schemeClr val="tx1"/>
                </a:solidFill>
                <a:effectLst/>
                <a:latin typeface="+mn-lt"/>
                <a:ea typeface="+mn-ea"/>
                <a:cs typeface="+mn-cs"/>
              </a:rPr>
              <a:t> names </a:t>
            </a:r>
            <a:r>
              <a:rPr lang="en-US" sz="1200" kern="1200" dirty="0" smtClean="0">
                <a:solidFill>
                  <a:schemeClr val="tx1"/>
                </a:solidFill>
                <a:effectLst/>
                <a:latin typeface="+mn-lt"/>
                <a:ea typeface="+mn-ea"/>
                <a:cs typeface="+mn-cs"/>
              </a:rPr>
              <a:t>and table structure changed</a:t>
            </a:r>
          </a:p>
          <a:p>
            <a:pPr marL="228600" indent="-228600">
              <a:buAutoNum type="arabicPeriod"/>
            </a:pPr>
            <a:r>
              <a:rPr lang="en-US" sz="1200" kern="1200" dirty="0" err="1" smtClean="0">
                <a:solidFill>
                  <a:schemeClr val="tx1"/>
                </a:solidFill>
                <a:effectLst/>
                <a:latin typeface="+mn-lt"/>
                <a:ea typeface="+mn-ea"/>
                <a:cs typeface="+mn-cs"/>
              </a:rPr>
              <a:t>Heirarchical</a:t>
            </a:r>
            <a:r>
              <a:rPr lang="en-US" sz="1200" kern="1200" dirty="0" smtClean="0">
                <a:solidFill>
                  <a:schemeClr val="tx1"/>
                </a:solidFill>
                <a:effectLst/>
                <a:latin typeface="+mn-lt"/>
                <a:ea typeface="+mn-ea"/>
                <a:cs typeface="+mn-cs"/>
              </a:rPr>
              <a:t> view shown along with</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33</a:t>
            </a:fld>
            <a:endParaRPr lang="en-US"/>
          </a:p>
        </p:txBody>
      </p:sp>
    </p:spTree>
    <p:extLst>
      <p:ext uri="{BB962C8B-B14F-4D97-AF65-F5344CB8AC3E}">
        <p14:creationId xmlns:p14="http://schemas.microsoft.com/office/powerpoint/2010/main" val="1132340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existing pipeline and how</a:t>
            </a:r>
            <a:r>
              <a:rPr lang="en-US" baseline="0" dirty="0" smtClean="0"/>
              <a:t> it is currently being used.</a:t>
            </a:r>
          </a:p>
          <a:p>
            <a:r>
              <a:rPr lang="en-US" baseline="0" dirty="0" err="1" smtClean="0"/>
              <a:t>mAAS</a:t>
            </a:r>
            <a:r>
              <a:rPr lang="en-US" baseline="0" dirty="0" smtClean="0"/>
              <a:t> and other methods are being employed to optimize collection and storage, some web service implementation. </a:t>
            </a:r>
          </a:p>
          <a:p>
            <a:r>
              <a:rPr lang="en-US" dirty="0" smtClean="0"/>
              <a:t>Refer</a:t>
            </a:r>
            <a:r>
              <a:rPr lang="en-US" baseline="0" dirty="0" smtClean="0"/>
              <a:t> everyone</a:t>
            </a:r>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5</a:t>
            </a:fld>
            <a:endParaRPr lang="en-US"/>
          </a:p>
        </p:txBody>
      </p:sp>
    </p:spTree>
    <p:extLst>
      <p:ext uri="{BB962C8B-B14F-4D97-AF65-F5344CB8AC3E}">
        <p14:creationId xmlns:p14="http://schemas.microsoft.com/office/powerpoint/2010/main" val="15919968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smtClean="0"/>
              <a:t>Previously was zipped and then placed on server, bad design practice</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err="1" smtClean="0"/>
              <a:t>zipHelper.php</a:t>
            </a:r>
            <a:r>
              <a:rPr lang="en-US" i="1" dirty="0" smtClean="0"/>
              <a:t> ----</a:t>
            </a:r>
            <a:r>
              <a:rPr lang="en-US" i="1" dirty="0" smtClean="0">
                <a:sym typeface="Wingdings"/>
              </a:rPr>
              <a:t> </a:t>
            </a:r>
            <a:r>
              <a:rPr lang="en-US" i="1" dirty="0" smtClean="0"/>
              <a:t>(</a:t>
            </a:r>
            <a:r>
              <a:rPr lang="en-US" dirty="0" smtClean="0"/>
              <a:t>PHP classes </a:t>
            </a:r>
            <a:r>
              <a:rPr lang="en-US" i="1" dirty="0" err="1" smtClean="0"/>
              <a:t>ZipArchive</a:t>
            </a:r>
            <a:r>
              <a:rPr lang="en-US" i="1" dirty="0" smtClean="0"/>
              <a:t> </a:t>
            </a:r>
            <a:r>
              <a:rPr lang="en-US" dirty="0" smtClean="0"/>
              <a:t>and </a:t>
            </a:r>
            <a:r>
              <a:rPr lang="en-US" i="1" dirty="0" err="1" smtClean="0"/>
              <a:t>DirectoryIterator</a:t>
            </a:r>
            <a:r>
              <a:rPr lang="en-US" i="1" dirty="0" smtClean="0"/>
              <a:t>)</a:t>
            </a:r>
          </a:p>
          <a:p>
            <a:r>
              <a:rPr lang="en-US" dirty="0" smtClean="0"/>
              <a:t>All the individual raw survey files can be converted to a single zip.</a:t>
            </a:r>
          </a:p>
          <a:p>
            <a:r>
              <a:rPr lang="en-US" dirty="0" smtClean="0"/>
              <a:t>Can work for</a:t>
            </a:r>
            <a:r>
              <a:rPr lang="en-US" baseline="0" dirty="0" smtClean="0"/>
              <a:t> a directory, a file </a:t>
            </a:r>
            <a:r>
              <a:rPr lang="en-US" baseline="0" dirty="0" err="1" smtClean="0"/>
              <a:t>etc</a:t>
            </a:r>
            <a:endParaRPr lang="en-US" baseline="0" dirty="0" smtClean="0"/>
          </a:p>
          <a:p>
            <a:r>
              <a:rPr lang="en-US" baseline="0" dirty="0" smtClean="0"/>
              <a:t>Needs to be passed correct locations for it to be run</a:t>
            </a:r>
          </a:p>
          <a:p>
            <a:r>
              <a:rPr lang="en-US" baseline="0" dirty="0" smtClean="0"/>
              <a:t>Placed inside a </a:t>
            </a:r>
            <a:r>
              <a:rPr lang="en-US" baseline="0" dirty="0" err="1" smtClean="0"/>
              <a:t>cron</a:t>
            </a:r>
            <a:r>
              <a:rPr lang="en-US" baseline="0" dirty="0" smtClean="0"/>
              <a:t> job</a:t>
            </a:r>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34</a:t>
            </a:fld>
            <a:endParaRPr lang="en-US"/>
          </a:p>
        </p:txBody>
      </p:sp>
    </p:spTree>
    <p:extLst>
      <p:ext uri="{BB962C8B-B14F-4D97-AF65-F5344CB8AC3E}">
        <p14:creationId xmlns:p14="http://schemas.microsoft.com/office/powerpoint/2010/main" val="11434526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35</a:t>
            </a:fld>
            <a:endParaRPr lang="en-US"/>
          </a:p>
        </p:txBody>
      </p:sp>
    </p:spTree>
    <p:extLst>
      <p:ext uri="{BB962C8B-B14F-4D97-AF65-F5344CB8AC3E}">
        <p14:creationId xmlns:p14="http://schemas.microsoft.com/office/powerpoint/2010/main" val="1393463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37</a:t>
            </a:fld>
            <a:endParaRPr lang="en-US"/>
          </a:p>
        </p:txBody>
      </p:sp>
    </p:spTree>
    <p:extLst>
      <p:ext uri="{BB962C8B-B14F-4D97-AF65-F5344CB8AC3E}">
        <p14:creationId xmlns:p14="http://schemas.microsoft.com/office/powerpoint/2010/main" val="1143893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 timings</a:t>
            </a:r>
          </a:p>
          <a:p>
            <a:r>
              <a:rPr lang="en-US" dirty="0" smtClean="0"/>
              <a:t>File systems</a:t>
            </a:r>
          </a:p>
          <a:p>
            <a:r>
              <a:rPr lang="en-US" dirty="0" smtClean="0"/>
              <a:t>Monolithic vs heterogeneous approach (modular)</a:t>
            </a:r>
          </a:p>
          <a:p>
            <a:r>
              <a:rPr lang="en-US" dirty="0" smtClean="0"/>
              <a:t>Passwords secure + 2 level authorization</a:t>
            </a:r>
          </a:p>
          <a:p>
            <a:r>
              <a:rPr lang="en-US" dirty="0" smtClean="0"/>
              <a:t>Txt files vs graphs</a:t>
            </a:r>
          </a:p>
          <a:p>
            <a:r>
              <a:rPr lang="en-US" dirty="0" smtClean="0"/>
              <a:t>Multi</a:t>
            </a:r>
            <a:r>
              <a:rPr lang="en-US" baseline="0" dirty="0" smtClean="0"/>
              <a:t> level hierarchy for disparate datasets</a:t>
            </a:r>
          </a:p>
          <a:p>
            <a:r>
              <a:rPr lang="en-US" dirty="0" smtClean="0"/>
              <a:t>Reliable(ec-2) also scalable</a:t>
            </a:r>
          </a:p>
          <a:p>
            <a:r>
              <a:rPr lang="en-US" dirty="0" smtClean="0"/>
              <a:t>Unit testing ( a good way to test separate features,</a:t>
            </a:r>
            <a:r>
              <a:rPr lang="en-US" baseline="0" dirty="0" smtClean="0"/>
              <a:t> provided by AngularJS)</a:t>
            </a:r>
            <a:endParaRPr lang="en-US" dirty="0" smtClean="0"/>
          </a:p>
          <a:p>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38</a:t>
            </a:fld>
            <a:endParaRPr lang="en-US"/>
          </a:p>
        </p:txBody>
      </p:sp>
    </p:spTree>
    <p:extLst>
      <p:ext uri="{BB962C8B-B14F-4D97-AF65-F5344CB8AC3E}">
        <p14:creationId xmlns:p14="http://schemas.microsoft.com/office/powerpoint/2010/main" val="18708057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39</a:t>
            </a:fld>
            <a:endParaRPr lang="en-US"/>
          </a:p>
        </p:txBody>
      </p:sp>
    </p:spTree>
    <p:extLst>
      <p:ext uri="{BB962C8B-B14F-4D97-AF65-F5344CB8AC3E}">
        <p14:creationId xmlns:p14="http://schemas.microsoft.com/office/powerpoint/2010/main" val="1481632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1. This </a:t>
            </a:r>
            <a:r>
              <a:rPr lang="en-US" sz="1200" kern="1200" dirty="0" smtClean="0">
                <a:solidFill>
                  <a:schemeClr val="tx1"/>
                </a:solidFill>
                <a:effectLst/>
                <a:latin typeface="+mn-lt"/>
                <a:ea typeface="+mn-ea"/>
                <a:cs typeface="+mn-cs"/>
              </a:rPr>
              <a:t>project encapsulates the full stack development methodology in developing modular multi page web applications</a:t>
            </a:r>
            <a:r>
              <a:rPr lang="en-US" dirty="0" smtClean="0">
                <a:effectLst/>
              </a:rPr>
              <a:t> for large data sets</a:t>
            </a:r>
          </a:p>
          <a:p>
            <a:r>
              <a:rPr lang="en-US" sz="1200" kern="1200" dirty="0" smtClean="0">
                <a:solidFill>
                  <a:schemeClr val="tx1"/>
                </a:solidFill>
                <a:effectLst/>
                <a:latin typeface="+mn-lt"/>
                <a:ea typeface="+mn-ea"/>
                <a:cs typeface="+mn-cs"/>
              </a:rPr>
              <a:t>2. has involved using some of the newest and popular web development technologies [6] [10], handling large datasets in terms of relational databases and reducing query complexities, all of which has been an enriching process in terms of knowledge gained about web applications architecture and dashboard development. </a:t>
            </a:r>
          </a:p>
          <a:p>
            <a:r>
              <a:rPr lang="en-US" baseline="0" dirty="0" smtClean="0"/>
              <a:t>3. Extensible </a:t>
            </a:r>
            <a:r>
              <a:rPr lang="en-US" baseline="0" dirty="0" smtClean="0"/>
              <a:t>by adding more studies, requires code change but not too much</a:t>
            </a:r>
          </a:p>
          <a:p>
            <a:r>
              <a:rPr lang="en-US" baseline="0" dirty="0" smtClean="0"/>
              <a:t>4. Helpful </a:t>
            </a:r>
            <a:r>
              <a:rPr lang="en-US" baseline="0" dirty="0" smtClean="0"/>
              <a:t>for research community ( state </a:t>
            </a:r>
            <a:r>
              <a:rPr lang="en-US" baseline="0" dirty="0" err="1" smtClean="0"/>
              <a:t>tim</a:t>
            </a:r>
            <a:r>
              <a:rPr lang="en-US" baseline="0" dirty="0" smtClean="0"/>
              <a:t> and </a:t>
            </a:r>
            <a:r>
              <a:rPr lang="en-US" baseline="0" dirty="0" err="1" smtClean="0"/>
              <a:t>ryan</a:t>
            </a:r>
            <a:r>
              <a:rPr lang="en-US" baseline="0" dirty="0" smtClean="0"/>
              <a:t> interest)</a:t>
            </a:r>
          </a:p>
          <a:p>
            <a:r>
              <a:rPr lang="en-US" baseline="0" dirty="0" smtClean="0"/>
              <a:t>Future work</a:t>
            </a:r>
          </a:p>
          <a:p>
            <a:r>
              <a:rPr lang="en-US" baseline="0" dirty="0" smtClean="0"/>
              <a:t>- More robust unit testing, </a:t>
            </a:r>
            <a:r>
              <a:rPr lang="en-US" baseline="0" dirty="0" err="1" smtClean="0"/>
              <a:t>highstock</a:t>
            </a:r>
            <a:r>
              <a:rPr lang="en-US" baseline="0" dirty="0" smtClean="0"/>
              <a:t> and restrictive access based on permissions and of course more studies.</a:t>
            </a:r>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40</a:t>
            </a:fld>
            <a:endParaRPr lang="en-US"/>
          </a:p>
        </p:txBody>
      </p:sp>
    </p:spTree>
    <p:extLst>
      <p:ext uri="{BB962C8B-B14F-4D97-AF65-F5344CB8AC3E}">
        <p14:creationId xmlns:p14="http://schemas.microsoft.com/office/powerpoint/2010/main" val="1552510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EBD5A-EB90-FA43-A292-200C58D1BF41}" type="slidenum">
              <a:rPr lang="en-US" smtClean="0"/>
              <a:t>42</a:t>
            </a:fld>
            <a:endParaRPr lang="en-US"/>
          </a:p>
        </p:txBody>
      </p:sp>
    </p:spTree>
    <p:extLst>
      <p:ext uri="{BB962C8B-B14F-4D97-AF65-F5344CB8AC3E}">
        <p14:creationId xmlns:p14="http://schemas.microsoft.com/office/powerpoint/2010/main" val="1256899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BOX account</a:t>
            </a:r>
            <a:r>
              <a:rPr lang="en-US" baseline="0" dirty="0" smtClean="0"/>
              <a:t> data, not an application oriented approach. You have to access, difficult for </a:t>
            </a:r>
            <a:r>
              <a:rPr lang="en-US" baseline="0" dirty="0" smtClean="0"/>
              <a:t>researchers</a:t>
            </a:r>
          </a:p>
          <a:p>
            <a:r>
              <a:rPr lang="en-US" baseline="0" dirty="0" smtClean="0"/>
              <a:t>Some researchers like Nick and Li Can have used manual calculation for finding the key metrics and deciding whether to move forward with a record or not. That might be a long process and may be error prone</a:t>
            </a:r>
            <a:endParaRPr lang="en-US" baseline="0" dirty="0" smtClean="0"/>
          </a:p>
          <a:p>
            <a:r>
              <a:rPr lang="en-US" baseline="0" dirty="0" smtClean="0"/>
              <a:t>Bunch of excel sheets, high frequency records, in cases 1row per second</a:t>
            </a:r>
          </a:p>
          <a:p>
            <a:r>
              <a:rPr lang="en-US" baseline="0" dirty="0" smtClean="0"/>
              <a:t>If it was just a one-off dataset, </a:t>
            </a:r>
            <a:r>
              <a:rPr lang="en-US" b="1" baseline="0" dirty="0" smtClean="0"/>
              <a:t>not much motivation</a:t>
            </a:r>
            <a:r>
              <a:rPr lang="en-US" baseline="0" dirty="0" smtClean="0"/>
              <a:t>, because there are many similar datasets, a huge motivation to combine and congregate the data</a:t>
            </a:r>
          </a:p>
          <a:p>
            <a:r>
              <a:rPr lang="en-US" dirty="0" smtClean="0"/>
              <a:t>All the data is used for</a:t>
            </a:r>
            <a:r>
              <a:rPr lang="en-US" baseline="0" dirty="0" smtClean="0"/>
              <a:t> ML , yes, but for lower level metrics and providing ease of access should be done to improve the existing pipeline</a:t>
            </a:r>
          </a:p>
          <a:p>
            <a:r>
              <a:rPr lang="en-US" baseline="0" dirty="0" smtClean="0"/>
              <a:t>Help MU department of psychology with data collection and analysis</a:t>
            </a:r>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6</a:t>
            </a:fld>
            <a:endParaRPr lang="en-US"/>
          </a:p>
        </p:txBody>
      </p:sp>
    </p:spTree>
    <p:extLst>
      <p:ext uri="{BB962C8B-B14F-4D97-AF65-F5344CB8AC3E}">
        <p14:creationId xmlns:p14="http://schemas.microsoft.com/office/powerpoint/2010/main" val="942007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Easy</a:t>
            </a:r>
            <a:r>
              <a:rPr lang="en-US" baseline="0" dirty="0" smtClean="0"/>
              <a:t> to use, Nick’s paper and graph, cite that as a reason</a:t>
            </a:r>
          </a:p>
          <a:p>
            <a:pPr marL="228600" indent="-228600">
              <a:buAutoNum type="arabicPeriod"/>
            </a:pPr>
            <a:r>
              <a:rPr lang="en-US" baseline="0" dirty="0" smtClean="0">
                <a:sym typeface="Wingdings"/>
              </a:rPr>
              <a:t>Nick’s paper manual work</a:t>
            </a:r>
          </a:p>
          <a:p>
            <a:pPr marL="228600" indent="-228600">
              <a:buAutoNum type="arabicPeriod"/>
            </a:pPr>
            <a:r>
              <a:rPr lang="en-US" baseline="0" dirty="0" smtClean="0">
                <a:sym typeface="Wingdings"/>
              </a:rPr>
              <a:t>Li Can presentation, manual work. For basic calculation, you can use this.</a:t>
            </a:r>
            <a:endParaRPr lang="en-US" baseline="0" dirty="0" smtClean="0"/>
          </a:p>
          <a:p>
            <a:endParaRPr lang="en-US" baseline="0" dirty="0" smtClean="0"/>
          </a:p>
          <a:p>
            <a:r>
              <a:rPr lang="en-US" baseline="0" dirty="0" smtClean="0"/>
              <a:t>What pipeline?? Something which Luke, Nick</a:t>
            </a:r>
            <a:r>
              <a:rPr lang="en-US" baseline="0" dirty="0" smtClean="0"/>
              <a:t>, Will </a:t>
            </a:r>
            <a:r>
              <a:rPr lang="en-US" baseline="0" dirty="0" smtClean="0"/>
              <a:t>and Peng are working on . There is App from Will, there is the cleansing done by Luke, Nick and Peng implement ML and Analysis, so a web front will help in ease of access and create a location for everything at one place</a:t>
            </a:r>
          </a:p>
          <a:p>
            <a:endParaRPr lang="en-US" baseline="0" dirty="0" smtClean="0"/>
          </a:p>
          <a:p>
            <a:r>
              <a:rPr lang="en-US" baseline="0" dirty="0" smtClean="0"/>
              <a:t>Tell how Tim and others with only surface data also want to analyze this, how it will motivate other users to ask for a module for them too</a:t>
            </a:r>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7</a:t>
            </a:fld>
            <a:endParaRPr lang="en-US"/>
          </a:p>
        </p:txBody>
      </p:sp>
    </p:spTree>
    <p:extLst>
      <p:ext uri="{BB962C8B-B14F-4D97-AF65-F5344CB8AC3E}">
        <p14:creationId xmlns:p14="http://schemas.microsoft.com/office/powerpoint/2010/main" val="700114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web application is one which has 3 components</a:t>
            </a:r>
            <a:r>
              <a:rPr lang="en-US" baseline="0" dirty="0" smtClean="0"/>
              <a:t> of a business logic DB , GUI and a Web Server</a:t>
            </a:r>
          </a:p>
          <a:p>
            <a:r>
              <a:rPr lang="en-US" dirty="0" smtClean="0"/>
              <a:t>A dashboard shows key metrics which determine</a:t>
            </a:r>
            <a:r>
              <a:rPr lang="en-US" baseline="0" dirty="0" smtClean="0"/>
              <a:t> research focus and influences business </a:t>
            </a:r>
            <a:r>
              <a:rPr lang="en-US" baseline="0" dirty="0" smtClean="0"/>
              <a:t>decisions</a:t>
            </a:r>
          </a:p>
          <a:p>
            <a:r>
              <a:rPr lang="en-US" baseline="0" dirty="0" smtClean="0"/>
              <a:t>An application oriented approach using software development techniques allows a good addition </a:t>
            </a:r>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8</a:t>
            </a:fld>
            <a:endParaRPr lang="en-US"/>
          </a:p>
        </p:txBody>
      </p:sp>
    </p:spTree>
    <p:extLst>
      <p:ext uri="{BB962C8B-B14F-4D97-AF65-F5344CB8AC3E}">
        <p14:creationId xmlns:p14="http://schemas.microsoft.com/office/powerpoint/2010/main" val="214640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9</a:t>
            </a:fld>
            <a:endParaRPr lang="en-US"/>
          </a:p>
        </p:txBody>
      </p:sp>
    </p:spTree>
    <p:extLst>
      <p:ext uri="{BB962C8B-B14F-4D97-AF65-F5344CB8AC3E}">
        <p14:creationId xmlns:p14="http://schemas.microsoft.com/office/powerpoint/2010/main" val="1830882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web-based dashboard is a web application that helps in providing multiple views of a large scale dataset. Visualization is a very important functionality </a:t>
            </a:r>
          </a:p>
          <a:p>
            <a:r>
              <a:rPr lang="en-US" sz="1200" kern="1200" dirty="0" smtClean="0">
                <a:solidFill>
                  <a:schemeClr val="tx1"/>
                </a:solidFill>
                <a:effectLst/>
                <a:latin typeface="+mn-lt"/>
                <a:ea typeface="+mn-ea"/>
                <a:cs typeface="+mn-cs"/>
              </a:rPr>
              <a:t>Applications built for research faculty seldom permit end-users to customize the dashboard</a:t>
            </a:r>
            <a:r>
              <a:rPr lang="en-US" dirty="0" smtClean="0">
                <a:effectLst/>
              </a:rPr>
              <a:t> </a:t>
            </a:r>
          </a:p>
          <a:p>
            <a:r>
              <a:rPr lang="en-US" dirty="0" smtClean="0">
                <a:effectLst/>
              </a:rPr>
              <a:t>Monolithic</a:t>
            </a:r>
            <a:r>
              <a:rPr lang="en-US" baseline="0" dirty="0" smtClean="0">
                <a:effectLst/>
              </a:rPr>
              <a:t> architecture – No room for change, monotonous and single logic. Just PHP. </a:t>
            </a:r>
          </a:p>
          <a:p>
            <a:r>
              <a:rPr lang="en-US" dirty="0" smtClean="0"/>
              <a:t>Usage</a:t>
            </a:r>
            <a:r>
              <a:rPr lang="en-US" baseline="0" dirty="0" smtClean="0"/>
              <a:t> of highcharts and modular development architecture overcomes certain drawbacks</a:t>
            </a:r>
            <a:endParaRPr lang="en-US" dirty="0"/>
          </a:p>
        </p:txBody>
      </p:sp>
      <p:sp>
        <p:nvSpPr>
          <p:cNvPr id="4" name="Slide Number Placeholder 3"/>
          <p:cNvSpPr>
            <a:spLocks noGrp="1"/>
          </p:cNvSpPr>
          <p:nvPr>
            <p:ph type="sldNum" sz="quarter" idx="10"/>
          </p:nvPr>
        </p:nvSpPr>
        <p:spPr/>
        <p:txBody>
          <a:bodyPr/>
          <a:lstStyle/>
          <a:p>
            <a:fld id="{77C4C6CA-741E-9C43-9B94-68427637DA4A}" type="slidenum">
              <a:rPr lang="en-US" smtClean="0"/>
              <a:t>10</a:t>
            </a:fld>
            <a:endParaRPr lang="en-US"/>
          </a:p>
        </p:txBody>
      </p:sp>
    </p:spTree>
    <p:extLst>
      <p:ext uri="{BB962C8B-B14F-4D97-AF65-F5344CB8AC3E}">
        <p14:creationId xmlns:p14="http://schemas.microsoft.com/office/powerpoint/2010/main" val="2108349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these graphs were used as part of data collection and cleaning and then decision were made if whether</a:t>
            </a:r>
            <a:r>
              <a:rPr lang="en-US" baseline="0" dirty="0" smtClean="0"/>
              <a:t> to use it or not</a:t>
            </a:r>
          </a:p>
          <a:p>
            <a:r>
              <a:rPr lang="en-US" baseline="0" dirty="0" smtClean="0"/>
              <a:t>But a readily available application showing key metrics like these would help them make decisions quickly and move on to their part of research </a:t>
            </a:r>
          </a:p>
          <a:p>
            <a:endParaRPr lang="en-US" baseline="0" dirty="0" smtClean="0"/>
          </a:p>
          <a:p>
            <a:r>
              <a:rPr lang="en-US" b="1" baseline="0" dirty="0" smtClean="0"/>
              <a:t>ASK:: Motivation ?? Building data analytical dashboards on a web front using recommended practices and make use existing idle data .</a:t>
            </a:r>
          </a:p>
          <a:p>
            <a:r>
              <a:rPr lang="en-US" b="1" baseline="0" dirty="0" smtClean="0"/>
              <a:t>In my case use the rich available frameworks which make building robust, modular web apps by using industry standard and get exposure to new technologies</a:t>
            </a:r>
          </a:p>
          <a:p>
            <a:endParaRPr lang="en-US" b="1" baseline="0" dirty="0" smtClean="0"/>
          </a:p>
          <a:p>
            <a:r>
              <a:rPr lang="en-US" sz="1200" kern="1200" dirty="0" smtClean="0">
                <a:solidFill>
                  <a:schemeClr val="tx1"/>
                </a:solidFill>
                <a:effectLst/>
                <a:latin typeface="+mn-lt"/>
                <a:ea typeface="+mn-ea"/>
                <a:cs typeface="+mn-cs"/>
              </a:rPr>
              <a:t>Key characteristics of such UIs are single-page interface, data loaded on-demand via AJAX, highly modular design, easily interpretable code logic and client-side view generation. MVC</a:t>
            </a:r>
            <a:r>
              <a:rPr lang="en-US" sz="1200" kern="1200" baseline="0" dirty="0" smtClean="0">
                <a:solidFill>
                  <a:schemeClr val="tx1"/>
                </a:solidFill>
                <a:effectLst/>
                <a:latin typeface="+mn-lt"/>
                <a:ea typeface="+mn-ea"/>
                <a:cs typeface="+mn-cs"/>
              </a:rPr>
              <a:t> arch is an industry standard used in production code</a:t>
            </a:r>
            <a:endParaRPr lang="en-US" b="1" dirty="0"/>
          </a:p>
        </p:txBody>
      </p:sp>
      <p:sp>
        <p:nvSpPr>
          <p:cNvPr id="4" name="Slide Number Placeholder 3"/>
          <p:cNvSpPr>
            <a:spLocks noGrp="1"/>
          </p:cNvSpPr>
          <p:nvPr>
            <p:ph type="sldNum" sz="quarter" idx="10"/>
          </p:nvPr>
        </p:nvSpPr>
        <p:spPr/>
        <p:txBody>
          <a:bodyPr/>
          <a:lstStyle/>
          <a:p>
            <a:fld id="{77C4C6CA-741E-9C43-9B94-68427637DA4A}" type="slidenum">
              <a:rPr lang="en-US" smtClean="0"/>
              <a:t>11</a:t>
            </a:fld>
            <a:endParaRPr lang="en-US"/>
          </a:p>
        </p:txBody>
      </p:sp>
    </p:spTree>
    <p:extLst>
      <p:ext uri="{BB962C8B-B14F-4D97-AF65-F5344CB8AC3E}">
        <p14:creationId xmlns:p14="http://schemas.microsoft.com/office/powerpoint/2010/main" val="867796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43784"/>
            <a:ext cx="7772400" cy="1102519"/>
          </a:xfrm>
        </p:spPr>
        <p:txBody>
          <a:bodyPr>
            <a:normAutofit/>
          </a:bodyPr>
          <a:lstStyle>
            <a:lvl1pPr algn="ctr">
              <a:defRPr sz="4000" b="1" i="0">
                <a:solidFill>
                  <a:schemeClr val="bg1"/>
                </a:solidFill>
                <a:latin typeface="Helvetica"/>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260615"/>
            <a:ext cx="6400800" cy="1314450"/>
          </a:xfrm>
        </p:spPr>
        <p:txBody>
          <a:bodyPr>
            <a:normAutofit/>
          </a:bodyPr>
          <a:lstStyle>
            <a:lvl1pPr marL="0" indent="0" algn="ctr">
              <a:buNone/>
              <a:defRPr sz="2400">
                <a:solidFill>
                  <a:schemeClr val="bg1"/>
                </a:solidFill>
                <a:latin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sz="1000">
                <a:solidFill>
                  <a:schemeClr val="bg1"/>
                </a:solidFill>
              </a:defRPr>
            </a:lvl1pPr>
          </a:lstStyle>
          <a:p>
            <a:fld id="{BC77EBDA-C135-8A45-ACAC-DFA08BA68AF2}" type="datetimeFigureOut">
              <a:rPr lang="en-US" smtClean="0"/>
              <a:pPr/>
              <a:t>4/27/17</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sz="1000">
                <a:solidFill>
                  <a:schemeClr val="bg1"/>
                </a:solidFill>
              </a:defRPr>
            </a:lvl1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lvl1pPr>
              <a:defRPr sz="1000">
                <a:solidFill>
                  <a:schemeClr val="bg1"/>
                </a:solidFill>
              </a:defRPr>
            </a:lvl1pPr>
          </a:lstStyle>
          <a:p>
            <a:fld id="{5003D33D-21EA-0E4A-974B-A5C4F5C4EAC4}" type="slidenum">
              <a:rPr lang="en-US" smtClean="0"/>
              <a:pPr/>
              <a:t>‹#›</a:t>
            </a:fld>
            <a:endParaRPr lang="en-US"/>
          </a:p>
        </p:txBody>
      </p:sp>
    </p:spTree>
    <p:extLst>
      <p:ext uri="{BB962C8B-B14F-4D97-AF65-F5344CB8AC3E}">
        <p14:creationId xmlns:p14="http://schemas.microsoft.com/office/powerpoint/2010/main" val="219625553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BC77EBDA-C135-8A45-ACAC-DFA08BA68AF2}" type="datetimeFigureOut">
              <a:rPr lang="en-US" smtClean="0"/>
              <a:t>4/27/17</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003D33D-21EA-0E4A-974B-A5C4F5C4EAC4}" type="slidenum">
              <a:rPr lang="en-US" smtClean="0"/>
              <a:t>‹#›</a:t>
            </a:fld>
            <a:endParaRPr lang="en-US"/>
          </a:p>
        </p:txBody>
      </p:sp>
    </p:spTree>
    <p:extLst>
      <p:ext uri="{BB962C8B-B14F-4D97-AF65-F5344CB8AC3E}">
        <p14:creationId xmlns:p14="http://schemas.microsoft.com/office/powerpoint/2010/main" val="1225785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BC77EBDA-C135-8A45-ACAC-DFA08BA68AF2}" type="datetimeFigureOut">
              <a:rPr lang="en-US" smtClean="0"/>
              <a:t>4/27/17</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003D33D-21EA-0E4A-974B-A5C4F5C4EAC4}" type="slidenum">
              <a:rPr lang="en-US" smtClean="0"/>
              <a:t>‹#›</a:t>
            </a:fld>
            <a:endParaRPr lang="en-US"/>
          </a:p>
        </p:txBody>
      </p:sp>
    </p:spTree>
    <p:extLst>
      <p:ext uri="{BB962C8B-B14F-4D97-AF65-F5344CB8AC3E}">
        <p14:creationId xmlns:p14="http://schemas.microsoft.com/office/powerpoint/2010/main" val="3557936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4000" baseline="0">
                <a:solidFill>
                  <a:srgbClr val="4C4C4C"/>
                </a:solidFill>
                <a:latin typeface="Helvetica"/>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4C4C4C"/>
                </a:solidFill>
                <a:latin typeface="Helvetica"/>
              </a:defRPr>
            </a:lvl1pPr>
            <a:lvl2pPr>
              <a:defRPr>
                <a:solidFill>
                  <a:srgbClr val="4C4C4C"/>
                </a:solidFill>
                <a:latin typeface="Helvetica"/>
              </a:defRPr>
            </a:lvl2pPr>
            <a:lvl3pPr>
              <a:defRPr>
                <a:solidFill>
                  <a:srgbClr val="4C4C4C"/>
                </a:solidFill>
                <a:latin typeface="Helvetica"/>
              </a:defRPr>
            </a:lvl3pPr>
            <a:lvl4pPr>
              <a:defRPr>
                <a:solidFill>
                  <a:srgbClr val="4C4C4C"/>
                </a:solidFill>
                <a:latin typeface="Helvetica"/>
              </a:defRPr>
            </a:lvl4pPr>
            <a:lvl5pPr>
              <a:defRPr>
                <a:solidFill>
                  <a:srgbClr val="4C4C4C"/>
                </a:solidFill>
                <a:latin typeface="Helvetic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6386484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BC77EBDA-C135-8A45-ACAC-DFA08BA68AF2}" type="datetimeFigureOut">
              <a:rPr lang="en-US" smtClean="0"/>
              <a:t>4/27/17</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003D33D-21EA-0E4A-974B-A5C4F5C4EAC4}" type="slidenum">
              <a:rPr lang="en-US" smtClean="0"/>
              <a:t>‹#›</a:t>
            </a:fld>
            <a:endParaRPr lang="en-US"/>
          </a:p>
        </p:txBody>
      </p:sp>
    </p:spTree>
    <p:extLst>
      <p:ext uri="{BB962C8B-B14F-4D97-AF65-F5344CB8AC3E}">
        <p14:creationId xmlns:p14="http://schemas.microsoft.com/office/powerpoint/2010/main" val="155594672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BC77EBDA-C135-8A45-ACAC-DFA08BA68AF2}" type="datetimeFigureOut">
              <a:rPr lang="en-US" smtClean="0"/>
              <a:t>4/27/17</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5003D33D-21EA-0E4A-974B-A5C4F5C4EAC4}" type="slidenum">
              <a:rPr lang="en-US" smtClean="0"/>
              <a:t>‹#›</a:t>
            </a:fld>
            <a:endParaRPr lang="en-US"/>
          </a:p>
        </p:txBody>
      </p:sp>
    </p:spTree>
    <p:extLst>
      <p:ext uri="{BB962C8B-B14F-4D97-AF65-F5344CB8AC3E}">
        <p14:creationId xmlns:p14="http://schemas.microsoft.com/office/powerpoint/2010/main" val="3630575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BC77EBDA-C135-8A45-ACAC-DFA08BA68AF2}" type="datetimeFigureOut">
              <a:rPr lang="en-US" smtClean="0"/>
              <a:t>4/27/17</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5003D33D-21EA-0E4A-974B-A5C4F5C4EAC4}" type="slidenum">
              <a:rPr lang="en-US" smtClean="0"/>
              <a:t>‹#›</a:t>
            </a:fld>
            <a:endParaRPr lang="en-US"/>
          </a:p>
        </p:txBody>
      </p:sp>
    </p:spTree>
    <p:extLst>
      <p:ext uri="{BB962C8B-B14F-4D97-AF65-F5344CB8AC3E}">
        <p14:creationId xmlns:p14="http://schemas.microsoft.com/office/powerpoint/2010/main" val="3494033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BC77EBDA-C135-8A45-ACAC-DFA08BA68AF2}" type="datetimeFigureOut">
              <a:rPr lang="en-US" smtClean="0"/>
              <a:t>4/27/17</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5003D33D-21EA-0E4A-974B-A5C4F5C4EAC4}" type="slidenum">
              <a:rPr lang="en-US" smtClean="0"/>
              <a:t>‹#›</a:t>
            </a:fld>
            <a:endParaRPr lang="en-US"/>
          </a:p>
        </p:txBody>
      </p:sp>
    </p:spTree>
    <p:extLst>
      <p:ext uri="{BB962C8B-B14F-4D97-AF65-F5344CB8AC3E}">
        <p14:creationId xmlns:p14="http://schemas.microsoft.com/office/powerpoint/2010/main" val="122827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BC77EBDA-C135-8A45-ACAC-DFA08BA68AF2}" type="datetimeFigureOut">
              <a:rPr lang="en-US" smtClean="0"/>
              <a:t>4/27/17</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5003D33D-21EA-0E4A-974B-A5C4F5C4EAC4}" type="slidenum">
              <a:rPr lang="en-US" smtClean="0"/>
              <a:t>‹#›</a:t>
            </a:fld>
            <a:endParaRPr lang="en-US"/>
          </a:p>
        </p:txBody>
      </p:sp>
    </p:spTree>
    <p:extLst>
      <p:ext uri="{BB962C8B-B14F-4D97-AF65-F5344CB8AC3E}">
        <p14:creationId xmlns:p14="http://schemas.microsoft.com/office/powerpoint/2010/main" val="43669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BC77EBDA-C135-8A45-ACAC-DFA08BA68AF2}" type="datetimeFigureOut">
              <a:rPr lang="en-US" smtClean="0"/>
              <a:t>4/27/17</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5003D33D-21EA-0E4A-974B-A5C4F5C4EAC4}" type="slidenum">
              <a:rPr lang="en-US" smtClean="0"/>
              <a:t>‹#›</a:t>
            </a:fld>
            <a:endParaRPr lang="en-US"/>
          </a:p>
        </p:txBody>
      </p:sp>
    </p:spTree>
    <p:extLst>
      <p:ext uri="{BB962C8B-B14F-4D97-AF65-F5344CB8AC3E}">
        <p14:creationId xmlns:p14="http://schemas.microsoft.com/office/powerpoint/2010/main" val="1186587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BC77EBDA-C135-8A45-ACAC-DFA08BA68AF2}" type="datetimeFigureOut">
              <a:rPr lang="en-US" smtClean="0"/>
              <a:t>4/27/17</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5003D33D-21EA-0E4A-974B-A5C4F5C4EAC4}" type="slidenum">
              <a:rPr lang="en-US" smtClean="0"/>
              <a:t>‹#›</a:t>
            </a:fld>
            <a:endParaRPr lang="en-US"/>
          </a:p>
        </p:txBody>
      </p:sp>
    </p:spTree>
    <p:extLst>
      <p:ext uri="{BB962C8B-B14F-4D97-AF65-F5344CB8AC3E}">
        <p14:creationId xmlns:p14="http://schemas.microsoft.com/office/powerpoint/2010/main" val="108797047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96385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457200" rtl="0" eaLnBrk="1" latinLnBrk="0" hangingPunct="1">
        <a:spcBef>
          <a:spcPct val="0"/>
        </a:spcBef>
        <a:buNone/>
        <a:defRPr sz="4000" kern="1200">
          <a:solidFill>
            <a:srgbClr val="4C4C4C"/>
          </a:solidFill>
          <a:latin typeface="Helvetica"/>
          <a:ea typeface="+mj-ea"/>
          <a:cs typeface="+mj-cs"/>
        </a:defRPr>
      </a:lvl1pPr>
    </p:titleStyle>
    <p:bodyStyle>
      <a:lvl1pPr marL="342900" indent="-342900" algn="l" defTabSz="457200" rtl="0" eaLnBrk="1" latinLnBrk="0" hangingPunct="1">
        <a:spcBef>
          <a:spcPct val="20000"/>
        </a:spcBef>
        <a:spcAft>
          <a:spcPts val="1200"/>
        </a:spcAft>
        <a:buFont typeface="Arial"/>
        <a:buChar char="•"/>
        <a:defRPr sz="2400" kern="1200">
          <a:solidFill>
            <a:srgbClr val="666666"/>
          </a:solidFill>
          <a:latin typeface="Helvetica"/>
          <a:ea typeface="+mn-ea"/>
          <a:cs typeface="+mn-cs"/>
        </a:defRPr>
      </a:lvl1pPr>
      <a:lvl2pPr marL="742950" indent="-285750" algn="l" defTabSz="457200" rtl="0" eaLnBrk="1" latinLnBrk="0" hangingPunct="1">
        <a:spcBef>
          <a:spcPct val="20000"/>
        </a:spcBef>
        <a:spcAft>
          <a:spcPts val="1200"/>
        </a:spcAft>
        <a:buFont typeface="Arial"/>
        <a:buChar char="–"/>
        <a:defRPr sz="2000" kern="1200">
          <a:solidFill>
            <a:srgbClr val="666666"/>
          </a:solidFill>
          <a:latin typeface="Helvetica"/>
          <a:ea typeface="+mn-ea"/>
          <a:cs typeface="+mn-cs"/>
        </a:defRPr>
      </a:lvl2pPr>
      <a:lvl3pPr marL="1143000" indent="-228600" algn="l" defTabSz="457200" rtl="0" eaLnBrk="1" latinLnBrk="0" hangingPunct="1">
        <a:spcBef>
          <a:spcPct val="20000"/>
        </a:spcBef>
        <a:spcAft>
          <a:spcPts val="1200"/>
        </a:spcAft>
        <a:buFont typeface="Arial"/>
        <a:buChar char="•"/>
        <a:defRPr sz="1800" kern="1200">
          <a:solidFill>
            <a:srgbClr val="666666"/>
          </a:solidFill>
          <a:latin typeface="Helvetica"/>
          <a:ea typeface="+mn-ea"/>
          <a:cs typeface="+mn-cs"/>
        </a:defRPr>
      </a:lvl3pPr>
      <a:lvl4pPr marL="1600200" indent="-228600" algn="l" defTabSz="457200" rtl="0" eaLnBrk="1" latinLnBrk="0" hangingPunct="1">
        <a:spcBef>
          <a:spcPct val="20000"/>
        </a:spcBef>
        <a:spcAft>
          <a:spcPts val="1200"/>
        </a:spcAft>
        <a:buFont typeface="Arial"/>
        <a:buChar char="–"/>
        <a:defRPr sz="1600" kern="1200">
          <a:solidFill>
            <a:srgbClr val="666666"/>
          </a:solidFill>
          <a:latin typeface="Helvetica"/>
          <a:ea typeface="+mn-ea"/>
          <a:cs typeface="+mn-cs"/>
        </a:defRPr>
      </a:lvl4pPr>
      <a:lvl5pPr marL="2057400" indent="-228600" algn="l" defTabSz="457200" rtl="0" eaLnBrk="1" latinLnBrk="0" hangingPunct="1">
        <a:spcBef>
          <a:spcPct val="20000"/>
        </a:spcBef>
        <a:spcAft>
          <a:spcPts val="1200"/>
        </a:spcAft>
        <a:buFont typeface="Arial"/>
        <a:buChar char="»"/>
        <a:defRPr sz="1400" kern="1200">
          <a:solidFill>
            <a:srgbClr val="666666"/>
          </a:solidFill>
          <a:latin typeface="Helvetic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jpg"/></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g"/></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emf"/><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U_PPT_wide_newbg-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30473" cy="5143500"/>
          </a:xfrm>
          <a:prstGeom prst="rect">
            <a:avLst/>
          </a:prstGeom>
        </p:spPr>
      </p:pic>
      <p:sp>
        <p:nvSpPr>
          <p:cNvPr id="4" name="Title 3"/>
          <p:cNvSpPr>
            <a:spLocks noGrp="1"/>
          </p:cNvSpPr>
          <p:nvPr>
            <p:ph type="ctrTitle"/>
          </p:nvPr>
        </p:nvSpPr>
        <p:spPr>
          <a:xfrm>
            <a:off x="685800" y="1790700"/>
            <a:ext cx="7772400" cy="1255603"/>
          </a:xfrm>
        </p:spPr>
        <p:txBody>
          <a:bodyPr>
            <a:normAutofit fontScale="90000"/>
          </a:bodyPr>
          <a:lstStyle/>
          <a:p>
            <a:r>
              <a:rPr lang="en-US" cap="all" dirty="0">
                <a:latin typeface="Calibri" charset="0"/>
                <a:ea typeface="Calibri" charset="0"/>
                <a:cs typeface="Calibri" charset="0"/>
              </a:rPr>
              <a:t>MTD: MOOD TOOLKIT DASHBOARD</a:t>
            </a:r>
            <a:r>
              <a:rPr lang="en-US" cap="all" dirty="0"/>
              <a:t/>
            </a:r>
            <a:br>
              <a:rPr lang="en-US" cap="all" dirty="0"/>
            </a:br>
            <a:r>
              <a:rPr lang="en-US" sz="2200" dirty="0">
                <a:latin typeface="Calibri" charset="0"/>
                <a:ea typeface="Calibri" charset="0"/>
                <a:cs typeface="Calibri" charset="0"/>
              </a:rPr>
              <a:t>A Data Analytical Web Application for Psychological Research Studies</a:t>
            </a:r>
          </a:p>
        </p:txBody>
      </p:sp>
      <p:sp>
        <p:nvSpPr>
          <p:cNvPr id="5" name="Subtitle 4"/>
          <p:cNvSpPr>
            <a:spLocks noGrp="1"/>
          </p:cNvSpPr>
          <p:nvPr>
            <p:ph type="subTitle" idx="1"/>
          </p:nvPr>
        </p:nvSpPr>
        <p:spPr>
          <a:xfrm>
            <a:off x="1371600" y="3454401"/>
            <a:ext cx="6400800" cy="1120664"/>
          </a:xfrm>
        </p:spPr>
        <p:txBody>
          <a:bodyPr>
            <a:noAutofit/>
          </a:bodyPr>
          <a:lstStyle/>
          <a:p>
            <a:r>
              <a:rPr lang="en-US" sz="1800" dirty="0">
                <a:latin typeface="Calibri" charset="0"/>
                <a:ea typeface="Calibri" charset="0"/>
                <a:cs typeface="Calibri" charset="0"/>
              </a:rPr>
              <a:t>Master’s </a:t>
            </a:r>
            <a:r>
              <a:rPr lang="en-US" sz="1800" dirty="0" smtClean="0">
                <a:latin typeface="Calibri" charset="0"/>
                <a:ea typeface="Calibri" charset="0"/>
                <a:cs typeface="Calibri" charset="0"/>
              </a:rPr>
              <a:t>Project </a:t>
            </a:r>
            <a:r>
              <a:rPr lang="en-US" sz="1800" dirty="0">
                <a:latin typeface="Calibri" charset="0"/>
                <a:ea typeface="Calibri" charset="0"/>
                <a:cs typeface="Calibri" charset="0"/>
              </a:rPr>
              <a:t>Defense </a:t>
            </a:r>
          </a:p>
          <a:p>
            <a:r>
              <a:rPr lang="en-US" sz="1800" dirty="0">
                <a:latin typeface="Calibri" charset="0"/>
                <a:ea typeface="Calibri" charset="0"/>
                <a:cs typeface="Calibri" charset="0"/>
              </a:rPr>
              <a:t>By: </a:t>
            </a:r>
            <a:r>
              <a:rPr lang="en-US" sz="1800" dirty="0" smtClean="0">
                <a:latin typeface="Calibri" charset="0"/>
                <a:ea typeface="Calibri" charset="0"/>
                <a:cs typeface="Calibri" charset="0"/>
              </a:rPr>
              <a:t>Dheeraj P. Srivatsav</a:t>
            </a:r>
            <a:endParaRPr lang="en-US" sz="1800" dirty="0">
              <a:latin typeface="Calibri" charset="0"/>
              <a:ea typeface="Calibri" charset="0"/>
              <a:cs typeface="Calibri" charset="0"/>
            </a:endParaRPr>
          </a:p>
          <a:p>
            <a:r>
              <a:rPr lang="en-US" sz="1800" dirty="0" smtClean="0">
                <a:latin typeface="Calibri" charset="0"/>
                <a:ea typeface="Calibri" charset="0"/>
                <a:cs typeface="Calibri" charset="0"/>
              </a:rPr>
              <a:t>Advisor: Dr. Yi Shang</a:t>
            </a:r>
          </a:p>
        </p:txBody>
      </p:sp>
    </p:spTree>
    <p:extLst>
      <p:ext uri="{BB962C8B-B14F-4D97-AF65-F5344CB8AC3E}">
        <p14:creationId xmlns:p14="http://schemas.microsoft.com/office/powerpoint/2010/main" val="38918896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17921"/>
          </a:xfrm>
        </p:spPr>
        <p:txBody>
          <a:bodyPr>
            <a:normAutofit fontScale="90000"/>
          </a:bodyPr>
          <a:lstStyle/>
          <a:p>
            <a:r>
              <a:rPr lang="en-US" dirty="0" smtClean="0"/>
              <a:t>Related Work</a:t>
            </a:r>
            <a:endParaRPr lang="en-US" dirty="0"/>
          </a:p>
        </p:txBody>
      </p:sp>
      <p:sp>
        <p:nvSpPr>
          <p:cNvPr id="3" name="Content Placeholder 2"/>
          <p:cNvSpPr>
            <a:spLocks noGrp="1"/>
          </p:cNvSpPr>
          <p:nvPr>
            <p:ph idx="1"/>
          </p:nvPr>
        </p:nvSpPr>
        <p:spPr>
          <a:xfrm>
            <a:off x="457200" y="784622"/>
            <a:ext cx="4165600" cy="3810001"/>
          </a:xfrm>
        </p:spPr>
        <p:txBody>
          <a:bodyPr>
            <a:normAutofit fontScale="92500" lnSpcReduction="20000"/>
          </a:bodyPr>
          <a:lstStyle/>
          <a:p>
            <a:pPr marL="457200" indent="-457200">
              <a:buFont typeface="+mj-lt"/>
              <a:buAutoNum type="arabicPeriod"/>
            </a:pPr>
            <a:r>
              <a:rPr lang="en-US" dirty="0" smtClean="0"/>
              <a:t>As part of </a:t>
            </a:r>
            <a:r>
              <a:rPr lang="en-US" dirty="0" err="1" smtClean="0"/>
              <a:t>mAAS</a:t>
            </a:r>
            <a:r>
              <a:rPr lang="en-US" dirty="0" smtClean="0"/>
              <a:t> [1]</a:t>
            </a:r>
            <a:endParaRPr lang="en-US" dirty="0" smtClean="0"/>
          </a:p>
          <a:p>
            <a:pPr marL="0" indent="0">
              <a:buNone/>
            </a:pPr>
            <a:r>
              <a:rPr lang="en-US" dirty="0" smtClean="0"/>
              <a:t>Helped with understanding data and study</a:t>
            </a:r>
          </a:p>
          <a:p>
            <a:pPr marL="0" indent="0">
              <a:buNone/>
            </a:pPr>
            <a:r>
              <a:rPr lang="en-US" dirty="0"/>
              <a:t>E</a:t>
            </a:r>
            <a:r>
              <a:rPr lang="en-US" dirty="0" smtClean="0"/>
              <a:t>mphasis </a:t>
            </a:r>
            <a:r>
              <a:rPr lang="en-US" dirty="0" smtClean="0"/>
              <a:t>on Mobile </a:t>
            </a:r>
            <a:r>
              <a:rPr lang="en-US" dirty="0" smtClean="0"/>
              <a:t>App, Data storage </a:t>
            </a:r>
            <a:r>
              <a:rPr lang="en-US" dirty="0" smtClean="0"/>
              <a:t>and Machine Learning</a:t>
            </a:r>
            <a:endParaRPr lang="en-US" dirty="0"/>
          </a:p>
          <a:p>
            <a:pPr marL="914400" lvl="1" indent="-514350">
              <a:buFont typeface="+mj-lt"/>
              <a:buAutoNum type="romanLcPeriod"/>
            </a:pPr>
            <a:r>
              <a:rPr lang="en-US" dirty="0" smtClean="0"/>
              <a:t>Monolithic Architecture</a:t>
            </a:r>
          </a:p>
          <a:p>
            <a:pPr marL="914400" lvl="1" indent="-514350">
              <a:buFont typeface="+mj-lt"/>
              <a:buAutoNum type="romanLcPeriod"/>
            </a:pPr>
            <a:r>
              <a:rPr lang="en-US" dirty="0" smtClean="0"/>
              <a:t>Single Study</a:t>
            </a:r>
          </a:p>
          <a:p>
            <a:pPr marL="914400" lvl="1" indent="-514350">
              <a:buFont typeface="+mj-lt"/>
              <a:buAutoNum type="romanLcPeriod"/>
            </a:pPr>
            <a:r>
              <a:rPr lang="en-US" dirty="0" smtClean="0"/>
              <a:t>Mostly Text Files not graphs</a:t>
            </a:r>
          </a:p>
          <a:p>
            <a:pPr marL="914400" lvl="1" indent="-514350">
              <a:buFont typeface="+mj-lt"/>
              <a:buAutoNum type="romanLcPeriod"/>
            </a:pPr>
            <a:r>
              <a:rPr lang="en-US" dirty="0" smtClean="0"/>
              <a:t>Flat file system structure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2800" y="520700"/>
            <a:ext cx="4064000" cy="3299221"/>
          </a:xfrm>
          <a:prstGeom prst="rect">
            <a:avLst/>
          </a:prstGeom>
        </p:spPr>
      </p:pic>
    </p:spTree>
    <p:extLst>
      <p:ext uri="{BB962C8B-B14F-4D97-AF65-F5344CB8AC3E}">
        <p14:creationId xmlns:p14="http://schemas.microsoft.com/office/powerpoint/2010/main" val="17495678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17921"/>
          </a:xfrm>
        </p:spPr>
        <p:txBody>
          <a:bodyPr>
            <a:normAutofit fontScale="90000"/>
          </a:bodyPr>
          <a:lstStyle/>
          <a:p>
            <a:r>
              <a:rPr lang="en-US" dirty="0" smtClean="0"/>
              <a:t>Related </a:t>
            </a:r>
            <a:r>
              <a:rPr lang="en-US" smtClean="0"/>
              <a:t>Work (cont.)</a:t>
            </a:r>
            <a:endParaRPr lang="en-US" dirty="0"/>
          </a:p>
        </p:txBody>
      </p:sp>
      <p:sp>
        <p:nvSpPr>
          <p:cNvPr id="3" name="Content Placeholder 2"/>
          <p:cNvSpPr>
            <a:spLocks noGrp="1"/>
          </p:cNvSpPr>
          <p:nvPr>
            <p:ph idx="1"/>
          </p:nvPr>
        </p:nvSpPr>
        <p:spPr>
          <a:xfrm>
            <a:off x="457200" y="939800"/>
            <a:ext cx="4864100" cy="3654823"/>
          </a:xfrm>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2. As part of </a:t>
            </a:r>
            <a:r>
              <a:rPr lang="en-US" dirty="0" smtClean="0"/>
              <a:t>AMD [2]</a:t>
            </a: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514350" marR="0" lvl="0" indent="-514350" defTabSz="914400" eaLnBrk="1" fontAlgn="auto" latinLnBrk="0" hangingPunct="1">
              <a:lnSpc>
                <a:spcPct val="100000"/>
              </a:lnSpc>
              <a:spcBef>
                <a:spcPts val="0"/>
              </a:spcBef>
              <a:spcAft>
                <a:spcPts val="0"/>
              </a:spcAft>
              <a:buClrTx/>
              <a:buSzTx/>
              <a:buFont typeface="+mj-lt"/>
              <a:buAutoNum type="romanLcPeriod"/>
              <a:tabLst/>
              <a:defRPr/>
            </a:pPr>
            <a:r>
              <a:rPr lang="en-US" dirty="0" smtClean="0"/>
              <a:t>Also helped with understanding data (NIMH)</a:t>
            </a:r>
            <a:br>
              <a:rPr lang="en-US" dirty="0" smtClean="0"/>
            </a:br>
            <a:endParaRPr lang="en-US" dirty="0" smtClean="0"/>
          </a:p>
          <a:p>
            <a:pPr marL="514350" marR="0" lvl="0" indent="-514350" defTabSz="914400" eaLnBrk="1" fontAlgn="auto" latinLnBrk="0" hangingPunct="1">
              <a:lnSpc>
                <a:spcPct val="100000"/>
              </a:lnSpc>
              <a:spcBef>
                <a:spcPts val="0"/>
              </a:spcBef>
              <a:spcAft>
                <a:spcPts val="0"/>
              </a:spcAft>
              <a:buClrTx/>
              <a:buSzTx/>
              <a:buFont typeface="+mj-lt"/>
              <a:buAutoNum type="romanLcPeriod"/>
              <a:tabLst/>
              <a:defRPr/>
            </a:pPr>
            <a:r>
              <a:rPr lang="en-US" dirty="0" smtClean="0"/>
              <a:t>Completely into Machine Learning Pipeline</a:t>
            </a:r>
            <a:br>
              <a:rPr lang="en-US" dirty="0" smtClean="0"/>
            </a:br>
            <a:endParaRPr lang="en-US" dirty="0" smtClean="0"/>
          </a:p>
          <a:p>
            <a:pPr marL="514350" marR="0" lvl="0" indent="-514350" defTabSz="914400" eaLnBrk="1" fontAlgn="auto" latinLnBrk="0" hangingPunct="1">
              <a:lnSpc>
                <a:spcPct val="100000"/>
              </a:lnSpc>
              <a:spcBef>
                <a:spcPts val="0"/>
              </a:spcBef>
              <a:spcAft>
                <a:spcPts val="0"/>
              </a:spcAft>
              <a:buClrTx/>
              <a:buSzTx/>
              <a:buFont typeface="+mj-lt"/>
              <a:buAutoNum type="romanLcPeriod"/>
              <a:tabLst/>
              <a:defRPr/>
            </a:pPr>
            <a:r>
              <a:rPr lang="en-US" dirty="0"/>
              <a:t>K</a:t>
            </a:r>
            <a:r>
              <a:rPr lang="en-US" dirty="0" smtClean="0"/>
              <a:t>ey </a:t>
            </a:r>
            <a:r>
              <a:rPr lang="en-US" dirty="0" smtClean="0"/>
              <a:t>analytical metrics were </a:t>
            </a:r>
            <a:r>
              <a:rPr lang="en-US" dirty="0" smtClean="0"/>
              <a:t>defined which were useful </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4100" y="723900"/>
            <a:ext cx="3822700" cy="2628901"/>
          </a:xfrm>
          <a:prstGeom prst="rect">
            <a:avLst/>
          </a:prstGeom>
        </p:spPr>
      </p:pic>
    </p:spTree>
    <p:extLst>
      <p:ext uri="{BB962C8B-B14F-4D97-AF65-F5344CB8AC3E}">
        <p14:creationId xmlns:p14="http://schemas.microsoft.com/office/powerpoint/2010/main" val="1885263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lnSpcReduction="10000"/>
          </a:bodyPr>
          <a:lstStyle/>
          <a:p>
            <a:r>
              <a:rPr lang="en-US" dirty="0">
                <a:effectLst>
                  <a:innerShdw blurRad="114300">
                    <a:prstClr val="black"/>
                  </a:innerShdw>
                  <a:reflection endPos="0" dir="5400000" sy="-100000" algn="bl" rotWithShape="0"/>
                </a:effectLst>
              </a:rPr>
              <a:t>Introduction</a:t>
            </a:r>
            <a:endParaRPr lang="en-US" dirty="0"/>
          </a:p>
          <a:p>
            <a:r>
              <a:rPr lang="en-US" dirty="0">
                <a:effectLst>
                  <a:outerShdw blurRad="50800" sx="1000" sy="1000" algn="ctr" rotWithShape="0">
                    <a:schemeClr val="bg1">
                      <a:lumMod val="85000"/>
                    </a:schemeClr>
                  </a:outerShdw>
                </a:effectLst>
              </a:rPr>
              <a:t>Related Work</a:t>
            </a:r>
          </a:p>
          <a:p>
            <a:r>
              <a:rPr lang="en-US" dirty="0">
                <a:effectLst>
                  <a:outerShdw blurRad="50800" sx="1000" sy="1000" algn="ctr" rotWithShape="0">
                    <a:schemeClr val="bg1">
                      <a:lumMod val="85000"/>
                    </a:schemeClr>
                  </a:outerShdw>
                </a:effectLst>
              </a:rPr>
              <a:t>Data Overview</a:t>
            </a:r>
          </a:p>
          <a:p>
            <a:r>
              <a:rPr lang="en-US"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sx="1000" sy="1000" algn="ctr" rotWithShape="0">
                    <a:schemeClr val="bg1">
                      <a:lumMod val="85000"/>
                    </a:schemeClr>
                  </a:outerShdw>
                </a:effectLst>
              </a:rPr>
              <a:t>Methodology &amp; Implementation</a:t>
            </a:r>
          </a:p>
          <a:p>
            <a:r>
              <a:rPr lang="en-US"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sx="1000" sy="1000" algn="ctr" rotWithShape="0">
                    <a:schemeClr val="bg1">
                      <a:lumMod val="85000"/>
                    </a:schemeClr>
                  </a:outerShdw>
                </a:effectLst>
              </a:rPr>
              <a:t>Results</a:t>
            </a:r>
          </a:p>
          <a:p>
            <a:r>
              <a:rPr lang="en-US"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sx="1000" sy="1000" algn="ctr" rotWithShape="0">
                    <a:schemeClr val="bg1">
                      <a:lumMod val="85000"/>
                    </a:schemeClr>
                  </a:outerShdw>
                </a:effectLst>
              </a:rPr>
              <a:t>Conclusion</a:t>
            </a:r>
            <a:endParaRPr lang="en-US"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a:p>
            <a:endParaRPr lang="en-US" dirty="0"/>
          </a:p>
        </p:txBody>
      </p:sp>
    </p:spTree>
    <p:extLst>
      <p:ext uri="{BB962C8B-B14F-4D97-AF65-F5344CB8AC3E}">
        <p14:creationId xmlns:p14="http://schemas.microsoft.com/office/powerpoint/2010/main" val="18559320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68721"/>
          </a:xfrm>
        </p:spPr>
        <p:txBody>
          <a:bodyPr>
            <a:normAutofit fontScale="90000"/>
          </a:bodyPr>
          <a:lstStyle/>
          <a:p>
            <a:r>
              <a:rPr lang="en-US" dirty="0" smtClean="0"/>
              <a:t>Data Overview</a:t>
            </a:r>
            <a:endParaRPr lang="en-US" dirty="0"/>
          </a:p>
        </p:txBody>
      </p:sp>
      <p:sp>
        <p:nvSpPr>
          <p:cNvPr id="3" name="Content Placeholder 2"/>
          <p:cNvSpPr>
            <a:spLocks noGrp="1"/>
          </p:cNvSpPr>
          <p:nvPr>
            <p:ph idx="1"/>
          </p:nvPr>
        </p:nvSpPr>
        <p:spPr>
          <a:xfrm>
            <a:off x="457200" y="774700"/>
            <a:ext cx="3632200" cy="3819923"/>
          </a:xfrm>
        </p:spPr>
        <p:txBody>
          <a:bodyPr>
            <a:normAutofit fontScale="62500" lnSpcReduction="20000"/>
          </a:bodyPr>
          <a:lstStyle/>
          <a:p>
            <a:pPr marL="0" indent="0">
              <a:buNone/>
            </a:pPr>
            <a:r>
              <a:rPr lang="en-US" dirty="0" smtClean="0"/>
              <a:t>3 different ambulatory assessment studies</a:t>
            </a:r>
          </a:p>
          <a:p>
            <a:pPr lvl="1"/>
            <a:r>
              <a:rPr lang="en-US" dirty="0" smtClean="0"/>
              <a:t>SLU WATCH </a:t>
            </a:r>
            <a:endParaRPr lang="en-US" dirty="0">
              <a:sym typeface="Wingdings"/>
            </a:endParaRPr>
          </a:p>
          <a:p>
            <a:pPr marL="1314450" lvl="2" indent="-400050">
              <a:buFont typeface="+mj-lt"/>
              <a:buAutoNum type="romanLcPeriod"/>
            </a:pPr>
            <a:r>
              <a:rPr lang="en-US" dirty="0" smtClean="0">
                <a:sym typeface="Wingdings"/>
              </a:rPr>
              <a:t>200 MB for all patients file</a:t>
            </a:r>
          </a:p>
          <a:p>
            <a:pPr marL="1314450" lvl="2" indent="-400050">
              <a:buFont typeface="+mj-lt"/>
              <a:buAutoNum type="romanLcPeriod"/>
            </a:pPr>
            <a:r>
              <a:rPr lang="en-US" dirty="0" smtClean="0">
                <a:sym typeface="Wingdings"/>
              </a:rPr>
              <a:t>700,000 data points</a:t>
            </a:r>
          </a:p>
          <a:p>
            <a:pPr marL="1314450" lvl="2" indent="-400050">
              <a:buFont typeface="+mj-lt"/>
              <a:buAutoNum type="romanLcPeriod"/>
            </a:pPr>
            <a:r>
              <a:rPr lang="en-US" dirty="0" smtClean="0">
                <a:sym typeface="Wingdings"/>
              </a:rPr>
              <a:t>31 participants under study ( sensor data – Frequency 1min)</a:t>
            </a:r>
          </a:p>
          <a:p>
            <a:pPr marL="1314450" lvl="2" indent="-400050">
              <a:buFont typeface="+mj-lt"/>
              <a:buAutoNum type="romanLcPeriod"/>
            </a:pPr>
            <a:r>
              <a:rPr lang="en-US" dirty="0" smtClean="0">
                <a:sym typeface="Wingdings"/>
              </a:rPr>
              <a:t>Survey + Sensor</a:t>
            </a:r>
            <a:endParaRPr lang="en-US" dirty="0" smtClean="0"/>
          </a:p>
          <a:p>
            <a:pPr lvl="1"/>
            <a:r>
              <a:rPr lang="en-US" dirty="0" smtClean="0"/>
              <a:t>Alcohol Craving</a:t>
            </a:r>
          </a:p>
          <a:p>
            <a:pPr marL="1314450" lvl="2" indent="-400050">
              <a:buFont typeface="+mj-lt"/>
              <a:buAutoNum type="romanLcPeriod"/>
            </a:pPr>
            <a:r>
              <a:rPr lang="en-US" dirty="0" smtClean="0"/>
              <a:t>5 MB all patients file</a:t>
            </a:r>
          </a:p>
          <a:p>
            <a:pPr marL="1314450" lvl="2" indent="-400050">
              <a:buFont typeface="+mj-lt"/>
              <a:buAutoNum type="romanLcPeriod"/>
            </a:pPr>
            <a:r>
              <a:rPr lang="en-US" dirty="0" smtClean="0"/>
              <a:t>13,000 data points</a:t>
            </a:r>
          </a:p>
          <a:p>
            <a:pPr marL="1314450" lvl="2" indent="-400050">
              <a:buFont typeface="+mj-lt"/>
              <a:buAutoNum type="romanLcPeriod"/>
            </a:pPr>
            <a:r>
              <a:rPr lang="en-US" dirty="0" smtClean="0"/>
              <a:t>24 participants under study ( survey data)</a:t>
            </a:r>
          </a:p>
          <a:p>
            <a:endParaRPr lang="en-US" dirty="0" smtClean="0"/>
          </a:p>
        </p:txBody>
      </p:sp>
      <p:pic>
        <p:nvPicPr>
          <p:cNvPr id="4" name="Picture 3" descr="2.Introduction/sherlock_digital.jpg"/>
          <p:cNvPicPr/>
          <p:nvPr/>
        </p:nvPicPr>
        <p:blipFill>
          <a:blip r:embed="rId3">
            <a:extLst>
              <a:ext uri="{28A0092B-C50C-407E-A947-70E740481C1C}">
                <a14:useLocalDpi xmlns:a14="http://schemas.microsoft.com/office/drawing/2010/main" val="0"/>
              </a:ext>
            </a:extLst>
          </a:blip>
          <a:srcRect/>
          <a:stretch>
            <a:fillRect/>
          </a:stretch>
        </p:blipFill>
        <p:spPr bwMode="auto">
          <a:xfrm>
            <a:off x="4089400" y="313452"/>
            <a:ext cx="1765300" cy="1718548"/>
          </a:xfrm>
          <a:prstGeom prst="rect">
            <a:avLst/>
          </a:prstGeom>
          <a:noFill/>
          <a:ln w="12700">
            <a:solidFill>
              <a:schemeClr val="accent1"/>
            </a:solidFill>
          </a:ln>
        </p:spPr>
      </p:pic>
      <p:sp>
        <p:nvSpPr>
          <p:cNvPr id="5" name="Right Arrow 4"/>
          <p:cNvSpPr/>
          <p:nvPr/>
        </p:nvSpPr>
        <p:spPr>
          <a:xfrm>
            <a:off x="5923756" y="1172726"/>
            <a:ext cx="762000" cy="655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6" name="Picture 5" descr="2.Introduction/Picture3.png"/>
          <p:cNvPicPr/>
          <p:nvPr/>
        </p:nvPicPr>
        <p:blipFill>
          <a:blip r:embed="rId4">
            <a:extLst>
              <a:ext uri="{28A0092B-C50C-407E-A947-70E740481C1C}">
                <a14:useLocalDpi xmlns:a14="http://schemas.microsoft.com/office/drawing/2010/main" val="0"/>
              </a:ext>
            </a:extLst>
          </a:blip>
          <a:srcRect/>
          <a:stretch>
            <a:fillRect/>
          </a:stretch>
        </p:blipFill>
        <p:spPr bwMode="auto">
          <a:xfrm>
            <a:off x="6754812" y="313452"/>
            <a:ext cx="1933575" cy="2250440"/>
          </a:xfrm>
          <a:prstGeom prst="rect">
            <a:avLst/>
          </a:prstGeom>
          <a:noFill/>
          <a:ln w="12700">
            <a:solidFill>
              <a:schemeClr val="accent1"/>
            </a:solidFill>
          </a:ln>
        </p:spPr>
      </p:pic>
    </p:spTree>
    <p:extLst>
      <p:ext uri="{BB962C8B-B14F-4D97-AF65-F5344CB8AC3E}">
        <p14:creationId xmlns:p14="http://schemas.microsoft.com/office/powerpoint/2010/main" val="10921505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683021"/>
          </a:xfrm>
        </p:spPr>
        <p:txBody>
          <a:bodyPr>
            <a:normAutofit fontScale="90000"/>
          </a:bodyPr>
          <a:lstStyle/>
          <a:p>
            <a:r>
              <a:rPr lang="en-US" dirty="0" smtClean="0"/>
              <a:t>Data Overview (Cont.)</a:t>
            </a:r>
            <a:endParaRPr lang="en-US" dirty="0"/>
          </a:p>
        </p:txBody>
      </p:sp>
      <p:sp>
        <p:nvSpPr>
          <p:cNvPr id="3" name="Content Placeholder 2"/>
          <p:cNvSpPr>
            <a:spLocks noGrp="1"/>
          </p:cNvSpPr>
          <p:nvPr>
            <p:ph idx="1"/>
          </p:nvPr>
        </p:nvSpPr>
        <p:spPr>
          <a:xfrm>
            <a:off x="457200" y="889000"/>
            <a:ext cx="8229600" cy="3705623"/>
          </a:xfrm>
        </p:spPr>
        <p:txBody>
          <a:bodyPr>
            <a:normAutofit fontScale="92500" lnSpcReduction="20000"/>
          </a:bodyPr>
          <a:lstStyle/>
          <a:p>
            <a:pPr lvl="1"/>
            <a:r>
              <a:rPr lang="en-US" dirty="0" smtClean="0"/>
              <a:t>NIMH Data</a:t>
            </a:r>
          </a:p>
          <a:p>
            <a:pPr lvl="2"/>
            <a:r>
              <a:rPr lang="en-US" dirty="0" smtClean="0"/>
              <a:t>1.5 MB all patient file</a:t>
            </a:r>
          </a:p>
          <a:p>
            <a:pPr lvl="2"/>
            <a:r>
              <a:rPr lang="en-US" dirty="0" smtClean="0"/>
              <a:t>5,300 records ( survey data)</a:t>
            </a:r>
          </a:p>
          <a:p>
            <a:pPr lvl="2"/>
            <a:r>
              <a:rPr lang="en-US" dirty="0" smtClean="0"/>
              <a:t>33 patients under study</a:t>
            </a:r>
          </a:p>
          <a:p>
            <a:r>
              <a:rPr lang="en-US" dirty="0" smtClean="0"/>
              <a:t>Incorporated to SQL for a structured approach to retrieve data</a:t>
            </a:r>
          </a:p>
          <a:p>
            <a:r>
              <a:rPr lang="en-US" dirty="0" smtClean="0"/>
              <a:t>Aggregation of data to find key points of interest</a:t>
            </a:r>
          </a:p>
          <a:p>
            <a:r>
              <a:rPr lang="en-US" dirty="0" smtClean="0"/>
              <a:t>Files count over 500 had to be </a:t>
            </a:r>
            <a:r>
              <a:rPr lang="en-US" dirty="0" smtClean="0"/>
              <a:t>cleaned and grouped </a:t>
            </a:r>
            <a:endParaRPr lang="en-US" dirty="0"/>
          </a:p>
          <a:p>
            <a:r>
              <a:rPr lang="en-US" dirty="0"/>
              <a:t>A</a:t>
            </a:r>
            <a:r>
              <a:rPr lang="en-US" dirty="0" smtClean="0"/>
              <a:t>vailable </a:t>
            </a:r>
            <a:r>
              <a:rPr lang="en-US" dirty="0" smtClean="0"/>
              <a:t>for download </a:t>
            </a:r>
            <a:r>
              <a:rPr lang="en-US" dirty="0" smtClean="0"/>
              <a:t>at participant </a:t>
            </a:r>
            <a:r>
              <a:rPr lang="en-US" dirty="0" smtClean="0"/>
              <a:t>level</a:t>
            </a:r>
          </a:p>
          <a:p>
            <a:endParaRPr lang="en-US" dirty="0" smtClean="0"/>
          </a:p>
          <a:p>
            <a:endParaRPr lang="en-US" dirty="0" smtClean="0"/>
          </a:p>
        </p:txBody>
      </p:sp>
    </p:spTree>
    <p:extLst>
      <p:ext uri="{BB962C8B-B14F-4D97-AF65-F5344CB8AC3E}">
        <p14:creationId xmlns:p14="http://schemas.microsoft.com/office/powerpoint/2010/main" val="3168323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noFill/>
        </p:spPr>
        <p:txBody>
          <a:bodyPr>
            <a:normAutofit lnSpcReduction="10000"/>
          </a:bodyPr>
          <a:lstStyle/>
          <a:p>
            <a:r>
              <a:rPr lang="en-US" dirty="0">
                <a:effectLst>
                  <a:innerShdw blurRad="114300">
                    <a:prstClr val="black"/>
                  </a:innerShdw>
                  <a:reflection endPos="0" dir="5400000" sy="-100000" algn="bl" rotWithShape="0"/>
                </a:effectLst>
              </a:rPr>
              <a:t>Introduction</a:t>
            </a:r>
            <a:endParaRPr lang="en-US" dirty="0"/>
          </a:p>
          <a:p>
            <a:r>
              <a:rPr lang="en-US" dirty="0">
                <a:effectLst>
                  <a:outerShdw blurRad="50800" sx="1000" sy="1000" algn="ctr" rotWithShape="0">
                    <a:schemeClr val="bg1">
                      <a:lumMod val="85000"/>
                    </a:schemeClr>
                  </a:outerShdw>
                </a:effectLst>
              </a:rPr>
              <a:t>Related Work</a:t>
            </a:r>
          </a:p>
          <a:p>
            <a:r>
              <a:rPr lang="en-US" dirty="0">
                <a:effectLst>
                  <a:outerShdw blurRad="50800" sx="1000" sy="1000" algn="ctr" rotWithShape="0">
                    <a:schemeClr val="bg1">
                      <a:lumMod val="85000"/>
                    </a:schemeClr>
                  </a:outerShdw>
                </a:effectLst>
              </a:rPr>
              <a:t>Data Overview</a:t>
            </a:r>
          </a:p>
          <a:p>
            <a:r>
              <a:rPr lang="en-US" dirty="0">
                <a:effectLst>
                  <a:outerShdw blurRad="50800" sx="1000" sy="1000" algn="ctr" rotWithShape="0">
                    <a:schemeClr val="bg1">
                      <a:lumMod val="85000"/>
                    </a:schemeClr>
                  </a:outerShdw>
                </a:effectLst>
              </a:rPr>
              <a:t>Methodology &amp; Implementation</a:t>
            </a:r>
          </a:p>
          <a:p>
            <a:r>
              <a:rPr lang="en-US"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sx="1000" sy="1000" algn="ctr" rotWithShape="0">
                    <a:schemeClr val="bg1">
                      <a:lumMod val="85000"/>
                    </a:schemeClr>
                  </a:outerShdw>
                </a:effectLst>
              </a:rPr>
              <a:t>Results</a:t>
            </a:r>
          </a:p>
          <a:p>
            <a:r>
              <a:rPr lang="en-US"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sx="1000" sy="1000" algn="ctr" rotWithShape="0">
                    <a:schemeClr val="bg1">
                      <a:lumMod val="85000"/>
                    </a:schemeClr>
                  </a:outerShdw>
                </a:effectLst>
              </a:rPr>
              <a:t>Conclusion</a:t>
            </a:r>
            <a:endParaRPr lang="en-US"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a:p>
            <a:endParaRPr lang="en-US" dirty="0"/>
          </a:p>
        </p:txBody>
      </p:sp>
    </p:spTree>
    <p:extLst>
      <p:ext uri="{BB962C8B-B14F-4D97-AF65-F5344CB8AC3E}">
        <p14:creationId xmlns:p14="http://schemas.microsoft.com/office/powerpoint/2010/main" val="16282997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92521"/>
          </a:xfrm>
        </p:spPr>
        <p:txBody>
          <a:bodyPr>
            <a:normAutofit fontScale="90000"/>
          </a:bodyPr>
          <a:lstStyle/>
          <a:p>
            <a:r>
              <a:rPr lang="en-US" dirty="0" smtClean="0"/>
              <a:t>Methodology </a:t>
            </a:r>
            <a:endParaRPr lang="en-US" dirty="0"/>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168101099"/>
              </p:ext>
            </p:extLst>
          </p:nvPr>
        </p:nvGraphicFramePr>
        <p:xfrm>
          <a:off x="4191000" y="1123950"/>
          <a:ext cx="5575300" cy="3394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5" name="Straight Arrow Connector 14"/>
          <p:cNvCxnSpPr/>
          <p:nvPr/>
        </p:nvCxnSpPr>
        <p:spPr>
          <a:xfrm flipV="1">
            <a:off x="4629150" y="3113564"/>
            <a:ext cx="2349500" cy="0"/>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837185" y="2928898"/>
            <a:ext cx="1791965" cy="369332"/>
          </a:xfrm>
          <a:prstGeom prst="rect">
            <a:avLst/>
          </a:prstGeom>
          <a:noFill/>
        </p:spPr>
        <p:txBody>
          <a:bodyPr wrap="none" rtlCol="0">
            <a:spAutoFit/>
          </a:bodyPr>
          <a:lstStyle/>
          <a:p>
            <a:r>
              <a:rPr lang="en-US" dirty="0" smtClean="0">
                <a:solidFill>
                  <a:srgbClr val="00B0F0"/>
                </a:solidFill>
              </a:rPr>
              <a:t>IDEAL METRIC</a:t>
            </a:r>
            <a:endParaRPr lang="en-US" dirty="0">
              <a:solidFill>
                <a:srgbClr val="00B0F0"/>
              </a:solidFill>
            </a:endParaRPr>
          </a:p>
        </p:txBody>
      </p:sp>
      <p:sp>
        <p:nvSpPr>
          <p:cNvPr id="22" name="TextBox 21"/>
          <p:cNvSpPr txBox="1"/>
          <p:nvPr/>
        </p:nvSpPr>
        <p:spPr>
          <a:xfrm>
            <a:off x="1003300" y="1739900"/>
            <a:ext cx="184731" cy="369332"/>
          </a:xfrm>
          <a:prstGeom prst="rect">
            <a:avLst/>
          </a:prstGeom>
          <a:noFill/>
        </p:spPr>
        <p:txBody>
          <a:bodyPr wrap="none" rtlCol="0">
            <a:spAutoFit/>
          </a:bodyPr>
          <a:lstStyle/>
          <a:p>
            <a:endParaRPr lang="en-US" dirty="0"/>
          </a:p>
        </p:txBody>
      </p:sp>
      <p:sp>
        <p:nvSpPr>
          <p:cNvPr id="23" name="TextBox 22"/>
          <p:cNvSpPr txBox="1"/>
          <p:nvPr/>
        </p:nvSpPr>
        <p:spPr>
          <a:xfrm>
            <a:off x="475192" y="933788"/>
            <a:ext cx="4153958" cy="2308324"/>
          </a:xfrm>
          <a:prstGeom prst="rect">
            <a:avLst/>
          </a:prstGeom>
          <a:noFill/>
        </p:spPr>
        <p:txBody>
          <a:bodyPr wrap="none" rtlCol="0">
            <a:spAutoFit/>
          </a:bodyPr>
          <a:lstStyle/>
          <a:p>
            <a:pPr marL="285750" indent="-285750">
              <a:buFont typeface="Wingdings" charset="2"/>
              <a:buChar char="Ø"/>
            </a:pPr>
            <a:r>
              <a:rPr lang="en-US" dirty="0" smtClean="0"/>
              <a:t>WHAT GOES INTO DASHBOARDS</a:t>
            </a:r>
          </a:p>
          <a:p>
            <a:pPr marL="285750" indent="-285750">
              <a:buFont typeface="Arial" charset="0"/>
              <a:buChar char="•"/>
            </a:pPr>
            <a:endParaRPr lang="en-US" dirty="0" smtClean="0"/>
          </a:p>
          <a:p>
            <a:pPr marL="285750" indent="-285750">
              <a:buFont typeface="Wingdings" charset="2"/>
              <a:buChar char="Ø"/>
            </a:pPr>
            <a:r>
              <a:rPr lang="en-US" dirty="0" smtClean="0"/>
              <a:t>KEY CONSIDERATIONS</a:t>
            </a:r>
          </a:p>
          <a:p>
            <a:pPr marL="857250" lvl="1" indent="-400050">
              <a:buFont typeface="+mj-lt"/>
              <a:buAutoNum type="romanLcPeriod"/>
            </a:pPr>
            <a:r>
              <a:rPr lang="en-US" dirty="0" smtClean="0"/>
              <a:t>TIMELINESS</a:t>
            </a:r>
          </a:p>
          <a:p>
            <a:pPr marL="857250" lvl="1" indent="-400050">
              <a:buFont typeface="+mj-lt"/>
              <a:buAutoNum type="romanLcPeriod"/>
            </a:pPr>
            <a:r>
              <a:rPr lang="en-US" dirty="0" smtClean="0"/>
              <a:t>UI DESIGN</a:t>
            </a:r>
          </a:p>
          <a:p>
            <a:pPr marL="857250" lvl="1" indent="-400050">
              <a:buFont typeface="+mj-lt"/>
              <a:buAutoNum type="romanLcPeriod"/>
            </a:pPr>
            <a:r>
              <a:rPr lang="en-US" dirty="0" smtClean="0"/>
              <a:t>INTERACTIVITY</a:t>
            </a:r>
          </a:p>
          <a:p>
            <a:pPr marL="857250" lvl="1" indent="-400050">
              <a:buFont typeface="+mj-lt"/>
              <a:buAutoNum type="romanLcPeriod"/>
            </a:pPr>
            <a:r>
              <a:rPr lang="en-US" dirty="0" smtClean="0"/>
              <a:t>DATA </a:t>
            </a:r>
            <a:r>
              <a:rPr lang="en-US" dirty="0" smtClean="0"/>
              <a:t>INTENSIVENESS</a:t>
            </a:r>
            <a:endParaRPr lang="en-US" dirty="0"/>
          </a:p>
          <a:p>
            <a:pPr marL="400050" indent="-400050">
              <a:buFont typeface="Arial" charset="0"/>
              <a:buChar char="•"/>
            </a:pPr>
            <a:endParaRPr lang="en-US" dirty="0" smtClean="0"/>
          </a:p>
        </p:txBody>
      </p:sp>
    </p:spTree>
    <p:extLst>
      <p:ext uri="{BB962C8B-B14F-4D97-AF65-F5344CB8AC3E}">
        <p14:creationId xmlns:p14="http://schemas.microsoft.com/office/powerpoint/2010/main" val="35784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92521"/>
          </a:xfrm>
        </p:spPr>
        <p:txBody>
          <a:bodyPr>
            <a:normAutofit fontScale="90000"/>
          </a:bodyPr>
          <a:lstStyle/>
          <a:p>
            <a:r>
              <a:rPr lang="en-US" dirty="0" smtClean="0"/>
              <a:t>Web Application Architecture</a:t>
            </a:r>
            <a:endParaRPr lang="en-US" dirty="0"/>
          </a:p>
        </p:txBody>
      </p:sp>
      <p:sp>
        <p:nvSpPr>
          <p:cNvPr id="3" name="Content Placeholder 2"/>
          <p:cNvSpPr>
            <a:spLocks noGrp="1"/>
          </p:cNvSpPr>
          <p:nvPr>
            <p:ph idx="1"/>
          </p:nvPr>
        </p:nvSpPr>
        <p:spPr>
          <a:xfrm>
            <a:off x="457200" y="698501"/>
            <a:ext cx="4229101" cy="3835400"/>
          </a:xfrm>
        </p:spPr>
        <p:txBody>
          <a:bodyPr>
            <a:normAutofit fontScale="47500" lnSpcReduction="20000"/>
          </a:bodyPr>
          <a:lstStyle/>
          <a:p>
            <a:pPr>
              <a:buFont typeface="Wingdings" charset="2"/>
              <a:buChar char="Ø"/>
            </a:pPr>
            <a:r>
              <a:rPr lang="en-US" sz="2500" dirty="0" smtClean="0"/>
              <a:t>Components of a Web Application</a:t>
            </a:r>
          </a:p>
          <a:p>
            <a:pPr lvl="1"/>
            <a:r>
              <a:rPr lang="en-US" sz="2500" dirty="0" smtClean="0"/>
              <a:t>Front End</a:t>
            </a:r>
          </a:p>
          <a:p>
            <a:pPr lvl="1"/>
            <a:r>
              <a:rPr lang="en-US" sz="2500" dirty="0" smtClean="0"/>
              <a:t>Back End</a:t>
            </a:r>
          </a:p>
          <a:p>
            <a:pPr lvl="1"/>
            <a:r>
              <a:rPr lang="en-US" sz="2500" dirty="0" smtClean="0"/>
              <a:t>Database</a:t>
            </a:r>
          </a:p>
          <a:p>
            <a:pPr>
              <a:buFont typeface="Wingdings" charset="2"/>
              <a:buChar char="Ø"/>
            </a:pPr>
            <a:r>
              <a:rPr lang="en-US" sz="2500" dirty="0" smtClean="0"/>
              <a:t>Process</a:t>
            </a:r>
          </a:p>
          <a:p>
            <a:pPr lvl="1"/>
            <a:r>
              <a:rPr lang="en-US" sz="2500" dirty="0" smtClean="0"/>
              <a:t>STEP 1 : </a:t>
            </a:r>
            <a:r>
              <a:rPr lang="en-US" sz="2500" dirty="0" smtClean="0"/>
              <a:t>Application Download</a:t>
            </a:r>
          </a:p>
          <a:p>
            <a:pPr lvl="1"/>
            <a:r>
              <a:rPr lang="en-US" sz="2500" dirty="0" smtClean="0"/>
              <a:t>STEP 2 : </a:t>
            </a:r>
            <a:r>
              <a:rPr lang="en-US" sz="2500" dirty="0" smtClean="0"/>
              <a:t>Presentation Flow</a:t>
            </a:r>
          </a:p>
          <a:p>
            <a:pPr lvl="1"/>
            <a:r>
              <a:rPr lang="en-US" sz="2500" dirty="0" smtClean="0"/>
              <a:t>STEP 3: </a:t>
            </a:r>
            <a:r>
              <a:rPr lang="en-US" sz="2500" dirty="0" smtClean="0"/>
              <a:t>Data </a:t>
            </a:r>
            <a:r>
              <a:rPr lang="en-US" sz="2500" dirty="0" smtClean="0"/>
              <a:t>Interchange</a:t>
            </a:r>
          </a:p>
          <a:p>
            <a:pPr>
              <a:buFont typeface="Wingdings" charset="2"/>
              <a:buChar char="Ø"/>
            </a:pPr>
            <a:r>
              <a:rPr lang="en-US" sz="2500" dirty="0" smtClean="0"/>
              <a:t>MTD SYSTEM ARCHITECTURE</a:t>
            </a:r>
            <a:endParaRPr lang="en-US" sz="2500" dirty="0"/>
          </a:p>
          <a:p>
            <a:pPr lvl="1"/>
            <a:r>
              <a:rPr lang="en-US" sz="2500" dirty="0" smtClean="0"/>
              <a:t>LAMP Stack</a:t>
            </a:r>
          </a:p>
          <a:p>
            <a:pPr lvl="1"/>
            <a:r>
              <a:rPr lang="en-US" sz="2500" dirty="0" smtClean="0"/>
              <a:t>Software Engineering Approach</a:t>
            </a:r>
          </a:p>
          <a:p>
            <a:pPr lvl="1"/>
            <a:endParaRPr lang="en-US" dirty="0" smtClean="0"/>
          </a:p>
        </p:txBody>
      </p:sp>
      <p:pic>
        <p:nvPicPr>
          <p:cNvPr id="4" name="Picture 3" descr="5.Design%20Theory/arch.png"/>
          <p:cNvPicPr/>
          <p:nvPr/>
        </p:nvPicPr>
        <p:blipFill>
          <a:blip r:embed="rId3">
            <a:extLst>
              <a:ext uri="{28A0092B-C50C-407E-A947-70E740481C1C}">
                <a14:useLocalDpi xmlns:a14="http://schemas.microsoft.com/office/drawing/2010/main" val="0"/>
              </a:ext>
            </a:extLst>
          </a:blip>
          <a:srcRect/>
          <a:stretch>
            <a:fillRect/>
          </a:stretch>
        </p:blipFill>
        <p:spPr bwMode="auto">
          <a:xfrm>
            <a:off x="4686301" y="850900"/>
            <a:ext cx="4089400" cy="3543299"/>
          </a:xfrm>
          <a:prstGeom prst="rect">
            <a:avLst/>
          </a:prstGeom>
          <a:noFill/>
          <a:ln w="12700">
            <a:solidFill>
              <a:schemeClr val="accent1"/>
            </a:solidFill>
          </a:ln>
        </p:spPr>
      </p:pic>
    </p:spTree>
    <p:extLst>
      <p:ext uri="{BB962C8B-B14F-4D97-AF65-F5344CB8AC3E}">
        <p14:creationId xmlns:p14="http://schemas.microsoft.com/office/powerpoint/2010/main" val="265092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5461000" cy="669528"/>
          </a:xfrm>
        </p:spPr>
        <p:txBody>
          <a:bodyPr>
            <a:normAutofit/>
          </a:bodyPr>
          <a:lstStyle/>
          <a:p>
            <a:r>
              <a:rPr lang="en-US" sz="3200" dirty="0" smtClean="0"/>
              <a:t>Design </a:t>
            </a:r>
            <a:r>
              <a:rPr lang="en-US" sz="3200" dirty="0" smtClean="0"/>
              <a:t>Considerations</a:t>
            </a:r>
            <a:endParaRPr lang="en-US" sz="3200" dirty="0"/>
          </a:p>
        </p:txBody>
      </p:sp>
      <p:sp>
        <p:nvSpPr>
          <p:cNvPr id="3" name="Content Placeholder 2"/>
          <p:cNvSpPr>
            <a:spLocks noGrp="1"/>
          </p:cNvSpPr>
          <p:nvPr>
            <p:ph idx="1"/>
          </p:nvPr>
        </p:nvSpPr>
        <p:spPr>
          <a:xfrm>
            <a:off x="457200" y="1063229"/>
            <a:ext cx="4305300" cy="3531394"/>
          </a:xfrm>
        </p:spPr>
        <p:txBody>
          <a:bodyPr>
            <a:normAutofit/>
          </a:bodyPr>
          <a:lstStyle/>
          <a:p>
            <a:pPr marL="0" indent="0">
              <a:buNone/>
            </a:pPr>
            <a:r>
              <a:rPr lang="en-US" dirty="0" smtClean="0"/>
              <a:t>MVC ARCHITECTURAL PATTERN</a:t>
            </a:r>
          </a:p>
          <a:p>
            <a:pPr>
              <a:buFont typeface="Wingdings" charset="2"/>
              <a:buChar char="Ø"/>
            </a:pPr>
            <a:r>
              <a:rPr lang="en-US" sz="1600" dirty="0" smtClean="0"/>
              <a:t>Model – View – Controller</a:t>
            </a:r>
          </a:p>
          <a:p>
            <a:pPr>
              <a:buFont typeface="Wingdings" charset="2"/>
              <a:buChar char="Ø"/>
            </a:pPr>
            <a:r>
              <a:rPr lang="en-US" sz="1600" dirty="0" smtClean="0"/>
              <a:t>Industry Standard for implementing </a:t>
            </a:r>
            <a:r>
              <a:rPr lang="en-US" sz="1600" dirty="0" smtClean="0"/>
              <a:t>UI</a:t>
            </a:r>
            <a:br>
              <a:rPr lang="en-US" sz="1600" dirty="0" smtClean="0"/>
            </a:br>
            <a:endParaRPr lang="en-US" sz="1600" dirty="0" smtClean="0"/>
          </a:p>
          <a:p>
            <a:pPr marL="0" indent="0">
              <a:buNone/>
            </a:pPr>
            <a:r>
              <a:rPr lang="en-US" dirty="0" smtClean="0"/>
              <a:t>AngularJS </a:t>
            </a:r>
            <a:r>
              <a:rPr lang="en-US" dirty="0" smtClean="0"/>
              <a:t>implementation</a:t>
            </a:r>
          </a:p>
          <a:p>
            <a:pPr>
              <a:buFont typeface="Wingdings" charset="2"/>
              <a:buChar char="Ø"/>
            </a:pPr>
            <a:r>
              <a:rPr lang="en-US" sz="1600" dirty="0" smtClean="0"/>
              <a:t>2-WAY DATA </a:t>
            </a:r>
            <a:r>
              <a:rPr lang="en-US" sz="1600" dirty="0" smtClean="0"/>
              <a:t>BINDING</a:t>
            </a:r>
          </a:p>
          <a:p>
            <a:endParaRPr lang="en-US" sz="1600" dirty="0"/>
          </a:p>
        </p:txBody>
      </p:sp>
      <p:pic>
        <p:nvPicPr>
          <p:cNvPr id="5" name="Picture 4"/>
          <p:cNvPicPr>
            <a:picLocks noChangeAspect="1"/>
          </p:cNvPicPr>
          <p:nvPr/>
        </p:nvPicPr>
        <p:blipFill>
          <a:blip r:embed="rId3"/>
          <a:stretch>
            <a:fillRect/>
          </a:stretch>
        </p:blipFill>
        <p:spPr>
          <a:xfrm>
            <a:off x="4660900" y="393700"/>
            <a:ext cx="4064000" cy="2184400"/>
          </a:xfrm>
          <a:prstGeom prst="rect">
            <a:avLst/>
          </a:prstGeom>
        </p:spPr>
      </p:pic>
      <p:pic>
        <p:nvPicPr>
          <p:cNvPr id="6" name="Picture 5"/>
          <p:cNvPicPr>
            <a:picLocks noChangeAspect="1"/>
          </p:cNvPicPr>
          <p:nvPr/>
        </p:nvPicPr>
        <p:blipFill>
          <a:blip r:embed="rId4"/>
          <a:stretch>
            <a:fillRect/>
          </a:stretch>
        </p:blipFill>
        <p:spPr>
          <a:xfrm>
            <a:off x="4660900" y="2765822"/>
            <a:ext cx="4064000" cy="1828802"/>
          </a:xfrm>
          <a:prstGeom prst="rect">
            <a:avLst/>
          </a:prstGeom>
        </p:spPr>
      </p:pic>
    </p:spTree>
    <p:extLst>
      <p:ext uri="{BB962C8B-B14F-4D97-AF65-F5344CB8AC3E}">
        <p14:creationId xmlns:p14="http://schemas.microsoft.com/office/powerpoint/2010/main" val="946205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79821"/>
          </a:xfrm>
        </p:spPr>
        <p:txBody>
          <a:bodyPr>
            <a:normAutofit fontScale="90000"/>
          </a:bodyPr>
          <a:lstStyle/>
          <a:p>
            <a:r>
              <a:rPr lang="en-US" dirty="0" smtClean="0"/>
              <a:t>System Implementation</a:t>
            </a:r>
            <a:endParaRPr lang="en-US" dirty="0"/>
          </a:p>
        </p:txBody>
      </p:sp>
      <p:sp>
        <p:nvSpPr>
          <p:cNvPr id="6" name="Content Placeholder 5"/>
          <p:cNvSpPr>
            <a:spLocks noGrp="1"/>
          </p:cNvSpPr>
          <p:nvPr>
            <p:ph idx="1"/>
          </p:nvPr>
        </p:nvSpPr>
        <p:spPr>
          <a:xfrm>
            <a:off x="457200" y="977900"/>
            <a:ext cx="3898900" cy="3616723"/>
          </a:xfrm>
        </p:spPr>
        <p:txBody>
          <a:bodyPr>
            <a:normAutofit/>
          </a:bodyPr>
          <a:lstStyle/>
          <a:p>
            <a:pPr marL="0" indent="0">
              <a:buNone/>
            </a:pPr>
            <a:r>
              <a:rPr lang="en-US" sz="1600" dirty="0" smtClean="0"/>
              <a:t>Module Level Architecture Diagram</a:t>
            </a:r>
            <a:endParaRPr lang="en-US" sz="1600" dirty="0"/>
          </a:p>
        </p:txBody>
      </p:sp>
      <p:pic>
        <p:nvPicPr>
          <p:cNvPr id="7" name="Content Placeholder 3" descr="6.Methodology%20&amp;%20Implementation/modularArch%20(1).jpg"/>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1733550" y="1320800"/>
            <a:ext cx="5676900" cy="3273823"/>
          </a:xfrm>
          <a:prstGeom prst="rect">
            <a:avLst/>
          </a:prstGeom>
          <a:noFill/>
          <a:ln>
            <a:noFill/>
          </a:ln>
        </p:spPr>
      </p:pic>
    </p:spTree>
    <p:extLst>
      <p:ext uri="{BB962C8B-B14F-4D97-AF65-F5344CB8AC3E}">
        <p14:creationId xmlns:p14="http://schemas.microsoft.com/office/powerpoint/2010/main" val="1406904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Introduction</a:t>
            </a:r>
          </a:p>
          <a:p>
            <a:r>
              <a:rPr lang="en-US" dirty="0" smtClean="0"/>
              <a:t>Related Work</a:t>
            </a:r>
          </a:p>
          <a:p>
            <a:r>
              <a:rPr lang="en-US" dirty="0" smtClean="0"/>
              <a:t>Design &amp; Implementation</a:t>
            </a:r>
          </a:p>
          <a:p>
            <a:r>
              <a:rPr lang="en-US" dirty="0" smtClean="0"/>
              <a:t>Results</a:t>
            </a:r>
          </a:p>
          <a:p>
            <a:r>
              <a:rPr lang="en-US" dirty="0" smtClean="0"/>
              <a:t>Conclusion &amp; Future Work</a:t>
            </a:r>
          </a:p>
          <a:p>
            <a:endParaRPr lang="en-US" dirty="0"/>
          </a:p>
        </p:txBody>
      </p:sp>
    </p:spTree>
    <p:extLst>
      <p:ext uri="{BB962C8B-B14F-4D97-AF65-F5344CB8AC3E}">
        <p14:creationId xmlns:p14="http://schemas.microsoft.com/office/powerpoint/2010/main" val="36530757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79821"/>
          </a:xfrm>
        </p:spPr>
        <p:txBody>
          <a:bodyPr>
            <a:normAutofit fontScale="90000"/>
          </a:bodyPr>
          <a:lstStyle/>
          <a:p>
            <a:r>
              <a:rPr lang="en-US" sz="2800" dirty="0" smtClean="0"/>
              <a:t>File System Hierarchy</a:t>
            </a:r>
            <a:endParaRPr lang="en-US" sz="2800" dirty="0"/>
          </a:p>
        </p:txBody>
      </p:sp>
      <p:sp>
        <p:nvSpPr>
          <p:cNvPr id="3" name="Content Placeholder 2"/>
          <p:cNvSpPr>
            <a:spLocks noGrp="1"/>
          </p:cNvSpPr>
          <p:nvPr>
            <p:ph idx="1"/>
          </p:nvPr>
        </p:nvSpPr>
        <p:spPr>
          <a:xfrm>
            <a:off x="457200" y="876300"/>
            <a:ext cx="4940300" cy="3718323"/>
          </a:xfrm>
        </p:spPr>
        <p:txBody>
          <a:bodyPr/>
          <a:lstStyle/>
          <a:p>
            <a:pPr>
              <a:buFont typeface="Wingdings" charset="2"/>
              <a:buChar char="Ø"/>
            </a:pPr>
            <a:r>
              <a:rPr lang="en-US" dirty="0" smtClean="0"/>
              <a:t>Previous Implementation</a:t>
            </a:r>
          </a:p>
          <a:p>
            <a:pPr>
              <a:buFont typeface="Wingdings" charset="2"/>
              <a:buChar char="Ø"/>
            </a:pPr>
            <a:r>
              <a:rPr lang="en-US" dirty="0" smtClean="0"/>
              <a:t>Current Implementation</a:t>
            </a:r>
          </a:p>
          <a:p>
            <a:pPr>
              <a:buFont typeface="Wingdings" charset="2"/>
              <a:buChar char="Ø"/>
            </a:pPr>
            <a:r>
              <a:rPr lang="en-US" dirty="0" smtClean="0"/>
              <a:t>Makes development easy </a:t>
            </a:r>
            <a:endParaRPr lang="en-US" dirty="0" smtClean="0"/>
          </a:p>
          <a:p>
            <a:pPr>
              <a:buFont typeface="Wingdings" charset="2"/>
              <a:buChar char="Ø"/>
            </a:pPr>
            <a:r>
              <a:rPr lang="en-US" dirty="0" smtClean="0"/>
              <a:t> </a:t>
            </a:r>
            <a:r>
              <a:rPr lang="en-US" sz="3200" b="1" dirty="0" smtClean="0"/>
              <a:t>S</a:t>
            </a:r>
            <a:r>
              <a:rPr lang="en-US" dirty="0" smtClean="0"/>
              <a:t>.O.L.I.D</a:t>
            </a:r>
            <a:endParaRPr lang="en-US" dirty="0" smtClean="0"/>
          </a:p>
          <a:p>
            <a:pPr>
              <a:buFont typeface="Wingdings" charset="2"/>
              <a:buChar char="Ø"/>
            </a:pPr>
            <a:r>
              <a:rPr lang="en-US" dirty="0" smtClean="0"/>
              <a:t>Monolithic </a:t>
            </a:r>
            <a:r>
              <a:rPr lang="en-US" dirty="0" smtClean="0"/>
              <a:t>vs Modular Approach</a:t>
            </a:r>
          </a:p>
        </p:txBody>
      </p:sp>
      <p:pic>
        <p:nvPicPr>
          <p:cNvPr id="4" name="Picture 3" descr="6.Methodology%20&amp;%20Implementation/webFileSystem.jpg"/>
          <p:cNvPicPr/>
          <p:nvPr/>
        </p:nvPicPr>
        <p:blipFill>
          <a:blip r:embed="rId3">
            <a:extLst>
              <a:ext uri="{28A0092B-C50C-407E-A947-70E740481C1C}">
                <a14:useLocalDpi xmlns:a14="http://schemas.microsoft.com/office/drawing/2010/main" val="0"/>
              </a:ext>
            </a:extLst>
          </a:blip>
          <a:srcRect/>
          <a:stretch>
            <a:fillRect/>
          </a:stretch>
        </p:blipFill>
        <p:spPr bwMode="auto">
          <a:xfrm>
            <a:off x="6121401" y="317500"/>
            <a:ext cx="2412999" cy="4277123"/>
          </a:xfrm>
          <a:prstGeom prst="rect">
            <a:avLst/>
          </a:prstGeom>
          <a:noFill/>
          <a:ln w="12700">
            <a:solidFill>
              <a:schemeClr val="accent1"/>
            </a:solidFill>
          </a:ln>
          <a:effectLst/>
        </p:spPr>
      </p:pic>
    </p:spTree>
    <p:extLst>
      <p:ext uri="{BB962C8B-B14F-4D97-AF65-F5344CB8AC3E}">
        <p14:creationId xmlns:p14="http://schemas.microsoft.com/office/powerpoint/2010/main" val="543297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67121"/>
          </a:xfrm>
        </p:spPr>
        <p:txBody>
          <a:bodyPr>
            <a:normAutofit fontScale="90000"/>
          </a:bodyPr>
          <a:lstStyle/>
          <a:p>
            <a:r>
              <a:rPr lang="en-US" dirty="0" smtClean="0"/>
              <a:t>Configuration Module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45267" y="673100"/>
            <a:ext cx="1841533" cy="3794125"/>
          </a:xfrm>
        </p:spPr>
      </p:pic>
      <p:cxnSp>
        <p:nvCxnSpPr>
          <p:cNvPr id="6" name="Straight Arrow Connector 5"/>
          <p:cNvCxnSpPr/>
          <p:nvPr/>
        </p:nvCxnSpPr>
        <p:spPr>
          <a:xfrm>
            <a:off x="5092700" y="1003300"/>
            <a:ext cx="1930400"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35000" y="1104900"/>
            <a:ext cx="1544012" cy="2585323"/>
          </a:xfrm>
          <a:prstGeom prst="rect">
            <a:avLst/>
          </a:prstGeom>
          <a:noFill/>
        </p:spPr>
        <p:txBody>
          <a:bodyPr wrap="none" rtlCol="0">
            <a:spAutoFit/>
          </a:bodyPr>
          <a:lstStyle/>
          <a:p>
            <a:r>
              <a:rPr lang="en-US" dirty="0" smtClean="0"/>
              <a:t>Webpack</a:t>
            </a:r>
          </a:p>
          <a:p>
            <a:endParaRPr lang="en-US" dirty="0" smtClean="0"/>
          </a:p>
          <a:p>
            <a:r>
              <a:rPr lang="en-US" dirty="0" smtClean="0"/>
              <a:t>App.js</a:t>
            </a:r>
          </a:p>
          <a:p>
            <a:endParaRPr lang="en-US" dirty="0" smtClean="0"/>
          </a:p>
          <a:p>
            <a:r>
              <a:rPr lang="en-US" dirty="0" smtClean="0"/>
              <a:t>Config.php</a:t>
            </a:r>
          </a:p>
          <a:p>
            <a:endParaRPr lang="en-US" dirty="0"/>
          </a:p>
          <a:p>
            <a:r>
              <a:rPr lang="en-US" dirty="0" smtClean="0"/>
              <a:t>Amazon ec-2</a:t>
            </a:r>
          </a:p>
          <a:p>
            <a:endParaRPr lang="en-US" dirty="0"/>
          </a:p>
          <a:p>
            <a:endParaRPr lang="en-US" dirty="0"/>
          </a:p>
        </p:txBody>
      </p:sp>
      <p:pic>
        <p:nvPicPr>
          <p:cNvPr id="14" name="Picture 13" descr="../Screen%20Shot%202017-04-20%20at%208.36.52%20PM.png"/>
          <p:cNvPicPr/>
          <p:nvPr/>
        </p:nvPicPr>
        <p:blipFill>
          <a:blip r:embed="rId4">
            <a:extLst>
              <a:ext uri="{28A0092B-C50C-407E-A947-70E740481C1C}">
                <a14:useLocalDpi xmlns:a14="http://schemas.microsoft.com/office/drawing/2010/main" val="0"/>
              </a:ext>
            </a:extLst>
          </a:blip>
          <a:srcRect/>
          <a:stretch>
            <a:fillRect/>
          </a:stretch>
        </p:blipFill>
        <p:spPr bwMode="auto">
          <a:xfrm>
            <a:off x="2781300" y="1104900"/>
            <a:ext cx="3848100" cy="3530600"/>
          </a:xfrm>
          <a:prstGeom prst="rect">
            <a:avLst/>
          </a:prstGeom>
          <a:noFill/>
          <a:ln w="12700">
            <a:solidFill>
              <a:schemeClr val="accent1"/>
            </a:solidFill>
          </a:ln>
        </p:spPr>
      </p:pic>
    </p:spTree>
    <p:extLst>
      <p:ext uri="{BB962C8B-B14F-4D97-AF65-F5344CB8AC3E}">
        <p14:creationId xmlns:p14="http://schemas.microsoft.com/office/powerpoint/2010/main" val="1543357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94519"/>
          </a:xfrm>
        </p:spPr>
        <p:txBody>
          <a:bodyPr>
            <a:normAutofit fontScale="90000"/>
          </a:bodyPr>
          <a:lstStyle/>
          <a:p>
            <a:r>
              <a:rPr lang="en-US" dirty="0" smtClean="0"/>
              <a:t>Account Management Module</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Login</a:t>
            </a:r>
          </a:p>
          <a:p>
            <a:pPr marL="457200" indent="-457200">
              <a:buFont typeface="+mj-lt"/>
              <a:buAutoNum type="arabicPeriod"/>
            </a:pPr>
            <a:r>
              <a:rPr lang="en-US" dirty="0" smtClean="0"/>
              <a:t>Register</a:t>
            </a:r>
          </a:p>
          <a:p>
            <a:pPr marL="457200" indent="-457200">
              <a:buFont typeface="+mj-lt"/>
              <a:buAutoNum type="arabicPeriod"/>
            </a:pPr>
            <a:r>
              <a:rPr lang="en-US" dirty="0" smtClean="0"/>
              <a:t>E-mail confirmation</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1967" y="800498"/>
            <a:ext cx="1841533" cy="3794125"/>
          </a:xfrm>
          <a:prstGeom prst="rect">
            <a:avLst/>
          </a:prstGeom>
        </p:spPr>
      </p:pic>
      <p:cxnSp>
        <p:nvCxnSpPr>
          <p:cNvPr id="6" name="Straight Arrow Connector 5"/>
          <p:cNvCxnSpPr/>
          <p:nvPr/>
        </p:nvCxnSpPr>
        <p:spPr>
          <a:xfrm>
            <a:off x="4229100" y="1536700"/>
            <a:ext cx="17780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8445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94121"/>
          </a:xfrm>
        </p:spPr>
        <p:txBody>
          <a:bodyPr>
            <a:normAutofit fontScale="90000"/>
          </a:bodyPr>
          <a:lstStyle/>
          <a:p>
            <a:r>
              <a:rPr lang="en-US" dirty="0" smtClean="0"/>
              <a:t>Overview Module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70967" y="800100"/>
            <a:ext cx="1567866" cy="3530204"/>
          </a:xfrm>
          <a:prstGeom prst="rect">
            <a:avLst/>
          </a:prstGeom>
        </p:spPr>
      </p:pic>
      <p:cxnSp>
        <p:nvCxnSpPr>
          <p:cNvPr id="6" name="Straight Arrow Connector 5"/>
          <p:cNvCxnSpPr/>
          <p:nvPr/>
        </p:nvCxnSpPr>
        <p:spPr>
          <a:xfrm>
            <a:off x="5324767" y="1882864"/>
            <a:ext cx="1495133" cy="0"/>
          </a:xfrm>
          <a:prstGeom prst="straightConnector1">
            <a:avLst/>
          </a:prstGeom>
          <a:ln w="47625">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7200" y="1282700"/>
            <a:ext cx="4495800" cy="1200329"/>
          </a:xfrm>
          <a:prstGeom prst="rect">
            <a:avLst/>
          </a:prstGeom>
          <a:noFill/>
        </p:spPr>
        <p:txBody>
          <a:bodyPr wrap="square" rtlCol="0">
            <a:spAutoFit/>
          </a:bodyPr>
          <a:lstStyle/>
          <a:p>
            <a:pPr marL="285750" indent="-285750">
              <a:buFont typeface="Wingdings" charset="2"/>
              <a:buChar char="Ø"/>
            </a:pPr>
            <a:r>
              <a:rPr lang="en-US" dirty="0" smtClean="0"/>
              <a:t>Landing Page </a:t>
            </a:r>
          </a:p>
          <a:p>
            <a:pPr marL="285750" indent="-285750">
              <a:buFont typeface="Wingdings" charset="2"/>
              <a:buChar char="Ø"/>
            </a:pPr>
            <a:endParaRPr lang="en-US" dirty="0" smtClean="0"/>
          </a:p>
          <a:p>
            <a:pPr marL="285750" indent="-285750">
              <a:buFont typeface="Wingdings" charset="2"/>
              <a:buChar char="Ø"/>
            </a:pPr>
            <a:r>
              <a:rPr lang="en-US" dirty="0"/>
              <a:t>P</a:t>
            </a:r>
            <a:r>
              <a:rPr lang="en-US" dirty="0" smtClean="0"/>
              <a:t>rovides interface for every other module</a:t>
            </a:r>
          </a:p>
        </p:txBody>
      </p:sp>
      <p:pic>
        <p:nvPicPr>
          <p:cNvPr id="10" name="Picture 9" descr="../Screen%20Shot%202017-04-21%20at%201.44.40%20AM.png"/>
          <p:cNvPicPr/>
          <p:nvPr/>
        </p:nvPicPr>
        <p:blipFill>
          <a:blip r:embed="rId3">
            <a:extLst>
              <a:ext uri="{28A0092B-C50C-407E-A947-70E740481C1C}">
                <a14:useLocalDpi xmlns:a14="http://schemas.microsoft.com/office/drawing/2010/main" val="0"/>
              </a:ext>
            </a:extLst>
          </a:blip>
          <a:srcRect/>
          <a:stretch>
            <a:fillRect/>
          </a:stretch>
        </p:blipFill>
        <p:spPr bwMode="auto">
          <a:xfrm>
            <a:off x="457200" y="2483029"/>
            <a:ext cx="5723255" cy="2063571"/>
          </a:xfrm>
          <a:prstGeom prst="rect">
            <a:avLst/>
          </a:prstGeom>
          <a:noFill/>
          <a:ln w="12700">
            <a:solidFill>
              <a:schemeClr val="accent1"/>
            </a:solidFill>
          </a:ln>
        </p:spPr>
      </p:pic>
    </p:spTree>
    <p:extLst>
      <p:ext uri="{BB962C8B-B14F-4D97-AF65-F5344CB8AC3E}">
        <p14:creationId xmlns:p14="http://schemas.microsoft.com/office/powerpoint/2010/main" val="1667384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54421"/>
          </a:xfrm>
        </p:spPr>
        <p:txBody>
          <a:bodyPr>
            <a:normAutofit fontScale="90000"/>
          </a:bodyPr>
          <a:lstStyle/>
          <a:p>
            <a:r>
              <a:rPr lang="en-US" dirty="0" smtClean="0"/>
              <a:t>Admin Module</a:t>
            </a:r>
            <a:endParaRPr lang="en-US" dirty="0"/>
          </a:p>
        </p:txBody>
      </p:sp>
      <p:sp>
        <p:nvSpPr>
          <p:cNvPr id="3" name="Content Placeholder 2"/>
          <p:cNvSpPr>
            <a:spLocks noGrp="1"/>
          </p:cNvSpPr>
          <p:nvPr>
            <p:ph idx="1"/>
          </p:nvPr>
        </p:nvSpPr>
        <p:spPr>
          <a:xfrm>
            <a:off x="457200" y="762000"/>
            <a:ext cx="4292600" cy="3832623"/>
          </a:xfrm>
        </p:spPr>
        <p:txBody>
          <a:bodyPr>
            <a:normAutofit lnSpcReduction="10000"/>
          </a:bodyPr>
          <a:lstStyle/>
          <a:p>
            <a:pPr>
              <a:buFont typeface="Wingdings" charset="2"/>
              <a:buChar char="Ø"/>
            </a:pPr>
            <a:r>
              <a:rPr lang="en-US" dirty="0" smtClean="0"/>
              <a:t>Show Users</a:t>
            </a:r>
          </a:p>
          <a:p>
            <a:pPr lvl="1">
              <a:buFont typeface="Wingdings" charset="2"/>
              <a:buChar char="Ø"/>
            </a:pPr>
            <a:r>
              <a:rPr lang="en-US" dirty="0" smtClean="0"/>
              <a:t>Approved</a:t>
            </a:r>
          </a:p>
          <a:p>
            <a:pPr lvl="1">
              <a:buFont typeface="Wingdings" charset="2"/>
              <a:buChar char="Ø"/>
            </a:pPr>
            <a:r>
              <a:rPr lang="en-US" dirty="0" smtClean="0"/>
              <a:t>Current</a:t>
            </a:r>
          </a:p>
          <a:p>
            <a:pPr>
              <a:buFont typeface="Wingdings" charset="2"/>
              <a:buChar char="Ø"/>
            </a:pPr>
            <a:r>
              <a:rPr lang="en-US" dirty="0" smtClean="0"/>
              <a:t>Provide Access</a:t>
            </a:r>
          </a:p>
          <a:p>
            <a:pPr>
              <a:buFont typeface="Wingdings" charset="2"/>
              <a:buChar char="Ø"/>
            </a:pPr>
            <a:r>
              <a:rPr lang="en-US" dirty="0" smtClean="0"/>
              <a:t>Revoke Access</a:t>
            </a:r>
          </a:p>
          <a:p>
            <a:pPr>
              <a:buFont typeface="Wingdings" charset="2"/>
              <a:buChar char="Ø"/>
            </a:pPr>
            <a:r>
              <a:rPr lang="en-US" dirty="0" smtClean="0"/>
              <a:t>RESTful end - points</a:t>
            </a:r>
          </a:p>
          <a:p>
            <a:pPr>
              <a:buFont typeface="Wingdings" charset="2"/>
              <a:buChar char="Ø"/>
            </a:pPr>
            <a:r>
              <a:rPr lang="en-US" dirty="0" smtClean="0"/>
              <a:t>E-mail confirmation</a:t>
            </a:r>
          </a:p>
          <a:p>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8934" y="660400"/>
            <a:ext cx="1567866" cy="3530204"/>
          </a:xfrm>
          <a:prstGeom prst="rect">
            <a:avLst/>
          </a:prstGeom>
        </p:spPr>
      </p:pic>
      <p:cxnSp>
        <p:nvCxnSpPr>
          <p:cNvPr id="7" name="Straight Arrow Connector 6"/>
          <p:cNvCxnSpPr/>
          <p:nvPr/>
        </p:nvCxnSpPr>
        <p:spPr>
          <a:xfrm>
            <a:off x="6032500" y="2082800"/>
            <a:ext cx="12192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pic>
        <p:nvPicPr>
          <p:cNvPr id="9" name="Picture 8" descr="../Screen%20Shot%202017-04-20%20at%2011.06.01%20PM.png"/>
          <p:cNvPicPr/>
          <p:nvPr/>
        </p:nvPicPr>
        <p:blipFill>
          <a:blip r:embed="rId4">
            <a:extLst>
              <a:ext uri="{28A0092B-C50C-407E-A947-70E740481C1C}">
                <a14:useLocalDpi xmlns:a14="http://schemas.microsoft.com/office/drawing/2010/main" val="0"/>
              </a:ext>
            </a:extLst>
          </a:blip>
          <a:srcRect/>
          <a:stretch>
            <a:fillRect/>
          </a:stretch>
        </p:blipFill>
        <p:spPr bwMode="auto">
          <a:xfrm>
            <a:off x="3835400" y="2197101"/>
            <a:ext cx="3098799" cy="2397522"/>
          </a:xfrm>
          <a:prstGeom prst="rect">
            <a:avLst/>
          </a:prstGeom>
          <a:noFill/>
          <a:ln w="12700">
            <a:solidFill>
              <a:schemeClr val="accent1"/>
            </a:solidFill>
          </a:ln>
        </p:spPr>
      </p:pic>
    </p:spTree>
    <p:extLst>
      <p:ext uri="{BB962C8B-B14F-4D97-AF65-F5344CB8AC3E}">
        <p14:creationId xmlns:p14="http://schemas.microsoft.com/office/powerpoint/2010/main" val="1941572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Shared Services Module</a:t>
            </a:r>
            <a:endParaRPr lang="en-US" dirty="0"/>
          </a:p>
        </p:txBody>
      </p:sp>
      <p:sp>
        <p:nvSpPr>
          <p:cNvPr id="3" name="Content Placeholder 2"/>
          <p:cNvSpPr>
            <a:spLocks noGrp="1"/>
          </p:cNvSpPr>
          <p:nvPr>
            <p:ph idx="1"/>
          </p:nvPr>
        </p:nvSpPr>
        <p:spPr>
          <a:xfrm>
            <a:off x="457200" y="1200151"/>
            <a:ext cx="6273800" cy="3394472"/>
          </a:xfrm>
        </p:spPr>
        <p:txBody>
          <a:bodyPr>
            <a:normAutofit fontScale="77500" lnSpcReduction="20000"/>
          </a:bodyPr>
          <a:lstStyle/>
          <a:p>
            <a:pPr>
              <a:buFont typeface="Wingdings" charset="2"/>
              <a:buChar char="Ø"/>
            </a:pPr>
            <a:r>
              <a:rPr lang="en-US" dirty="0" smtClean="0"/>
              <a:t>Shared components </a:t>
            </a:r>
          </a:p>
          <a:p>
            <a:pPr marL="914400" lvl="1" indent="-457200">
              <a:buFont typeface="+mj-lt"/>
              <a:buAutoNum type="arabicPeriod"/>
            </a:pPr>
            <a:r>
              <a:rPr lang="en-US" dirty="0" smtClean="0"/>
              <a:t>Highcharts-ng ( directive for drawing graphs via angular)</a:t>
            </a:r>
          </a:p>
          <a:p>
            <a:pPr marL="914400" lvl="1" indent="-457200">
              <a:buFont typeface="+mj-lt"/>
              <a:buAutoNum type="arabicPeriod"/>
            </a:pPr>
            <a:r>
              <a:rPr lang="en-US" dirty="0"/>
              <a:t>G</a:t>
            </a:r>
            <a:r>
              <a:rPr lang="en-US" dirty="0" smtClean="0"/>
              <a:t>raphService ( for drawing similar study graphs)</a:t>
            </a:r>
          </a:p>
          <a:p>
            <a:pPr marL="914400" lvl="1" indent="-457200">
              <a:buFont typeface="+mj-lt"/>
              <a:buAutoNum type="arabicPeriod"/>
            </a:pPr>
            <a:r>
              <a:rPr lang="en-US" dirty="0"/>
              <a:t>A</a:t>
            </a:r>
            <a:r>
              <a:rPr lang="en-US" dirty="0" smtClean="0"/>
              <a:t>ggregateService ( for performing similar aggregations)</a:t>
            </a:r>
          </a:p>
          <a:p>
            <a:pPr marL="914400" lvl="1" indent="-457200">
              <a:buFont typeface="+mj-lt"/>
              <a:buAutoNum type="arabicPeriod"/>
            </a:pPr>
            <a:r>
              <a:rPr lang="en-US" dirty="0" smtClean="0"/>
              <a:t>LoginService ( to allow user actions across whole app)</a:t>
            </a:r>
          </a:p>
          <a:p>
            <a:pPr marL="914400" lvl="1" indent="-457200">
              <a:buFont typeface="+mj-lt"/>
              <a:buAutoNum type="arabicPeriod"/>
            </a:pPr>
            <a:r>
              <a:rPr lang="en-US" dirty="0" smtClean="0"/>
              <a:t>PHP Helper files shared in back-end</a:t>
            </a:r>
          </a:p>
          <a:p>
            <a:pPr marL="914400" lvl="1" indent="-457200">
              <a:buFont typeface="+mj-lt"/>
              <a:buAutoNum type="arabicPeriod"/>
            </a:pPr>
            <a:r>
              <a:rPr lang="en-US" dirty="0" smtClean="0"/>
              <a:t>Services for each study module</a:t>
            </a:r>
            <a:endParaRPr lang="en-US" dirty="0"/>
          </a:p>
        </p:txBody>
      </p:sp>
      <p:pic>
        <p:nvPicPr>
          <p:cNvPr id="9"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8934" y="1063229"/>
            <a:ext cx="1567866" cy="3530204"/>
          </a:xfrm>
          <a:prstGeom prst="rect">
            <a:avLst/>
          </a:prstGeom>
        </p:spPr>
      </p:pic>
      <p:cxnSp>
        <p:nvCxnSpPr>
          <p:cNvPr id="11" name="Straight Arrow Connector 10"/>
          <p:cNvCxnSpPr/>
          <p:nvPr/>
        </p:nvCxnSpPr>
        <p:spPr>
          <a:xfrm>
            <a:off x="6045200" y="2828331"/>
            <a:ext cx="12192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9203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477974"/>
          </a:xfrm>
        </p:spPr>
        <p:txBody>
          <a:bodyPr>
            <a:normAutofit fontScale="90000"/>
          </a:bodyPr>
          <a:lstStyle/>
          <a:p>
            <a:r>
              <a:rPr lang="en-US" sz="2800" dirty="0" smtClean="0"/>
              <a:t>AngularJS Service Oriented Implementation</a:t>
            </a:r>
            <a:endParaRPr lang="en-US" sz="2800" dirty="0"/>
          </a:p>
        </p:txBody>
      </p:sp>
      <p:sp>
        <p:nvSpPr>
          <p:cNvPr id="3" name="Content Placeholder 2"/>
          <p:cNvSpPr>
            <a:spLocks noGrp="1"/>
          </p:cNvSpPr>
          <p:nvPr>
            <p:ph idx="1"/>
          </p:nvPr>
        </p:nvSpPr>
        <p:spPr>
          <a:xfrm>
            <a:off x="457200" y="965199"/>
            <a:ext cx="4508500" cy="2032001"/>
          </a:xfrm>
        </p:spPr>
        <p:txBody>
          <a:bodyPr>
            <a:normAutofit fontScale="85000" lnSpcReduction="10000"/>
          </a:bodyPr>
          <a:lstStyle/>
          <a:p>
            <a:pPr>
              <a:buFont typeface="Wingdings" charset="2"/>
              <a:buChar char="Ø"/>
            </a:pPr>
            <a:r>
              <a:rPr lang="en-US" dirty="0"/>
              <a:t>S</a:t>
            </a:r>
            <a:r>
              <a:rPr lang="en-US" dirty="0" smtClean="0"/>
              <a:t>ervice </a:t>
            </a:r>
            <a:r>
              <a:rPr lang="en-US" dirty="0"/>
              <a:t>O</a:t>
            </a:r>
            <a:r>
              <a:rPr lang="en-US" dirty="0" smtClean="0"/>
              <a:t>riented </a:t>
            </a:r>
            <a:r>
              <a:rPr lang="en-US" dirty="0"/>
              <a:t>A</a:t>
            </a:r>
            <a:r>
              <a:rPr lang="en-US" dirty="0" smtClean="0"/>
              <a:t>rchitecture </a:t>
            </a:r>
          </a:p>
          <a:p>
            <a:pPr>
              <a:buFont typeface="Wingdings" charset="2"/>
              <a:buChar char="Ø"/>
            </a:pPr>
            <a:r>
              <a:rPr lang="en-US" dirty="0" smtClean="0"/>
              <a:t>Supports abstraction</a:t>
            </a:r>
          </a:p>
          <a:p>
            <a:pPr>
              <a:buFont typeface="Wingdings" charset="2"/>
              <a:buChar char="Ø"/>
            </a:pPr>
            <a:r>
              <a:rPr lang="en-US" dirty="0" smtClean="0"/>
              <a:t>Provides Dependency Injection</a:t>
            </a:r>
          </a:p>
          <a:p>
            <a:pPr>
              <a:buFont typeface="Wingdings" charset="2"/>
              <a:buChar char="Ø"/>
            </a:pPr>
            <a:r>
              <a:rPr lang="en-US" dirty="0" smtClean="0"/>
              <a:t>Ultimately encourages code re-use</a:t>
            </a:r>
          </a:p>
        </p:txBody>
      </p:sp>
      <p:pic>
        <p:nvPicPr>
          <p:cNvPr id="4" name="Picture 3" descr="6.Methodology%20&amp;%20Implementation/Separation%20of%20concern.jpg"/>
          <p:cNvPicPr/>
          <p:nvPr/>
        </p:nvPicPr>
        <p:blipFill>
          <a:blip r:embed="rId3">
            <a:extLst>
              <a:ext uri="{28A0092B-C50C-407E-A947-70E740481C1C}">
                <a14:useLocalDpi xmlns:a14="http://schemas.microsoft.com/office/drawing/2010/main" val="0"/>
              </a:ext>
            </a:extLst>
          </a:blip>
          <a:srcRect/>
          <a:stretch>
            <a:fillRect/>
          </a:stretch>
        </p:blipFill>
        <p:spPr bwMode="auto">
          <a:xfrm>
            <a:off x="4965701" y="777875"/>
            <a:ext cx="3721100" cy="2219325"/>
          </a:xfrm>
          <a:prstGeom prst="rect">
            <a:avLst/>
          </a:prstGeom>
          <a:noFill/>
          <a:ln w="12700" cmpd="sng">
            <a:solidFill>
              <a:schemeClr val="accent1"/>
            </a:solidFill>
            <a:prstDash val="solid"/>
          </a:ln>
        </p:spPr>
      </p:pic>
      <p:pic>
        <p:nvPicPr>
          <p:cNvPr id="5" name="Picture 4" descr="6.Methodology%20&amp;%20Implementation/dependencyInjection.png"/>
          <p:cNvPicPr/>
          <p:nvPr/>
        </p:nvPicPr>
        <p:blipFill>
          <a:blip r:embed="rId4">
            <a:extLst>
              <a:ext uri="{28A0092B-C50C-407E-A947-70E740481C1C}">
                <a14:useLocalDpi xmlns:a14="http://schemas.microsoft.com/office/drawing/2010/main" val="0"/>
              </a:ext>
            </a:extLst>
          </a:blip>
          <a:srcRect/>
          <a:stretch>
            <a:fillRect/>
          </a:stretch>
        </p:blipFill>
        <p:spPr bwMode="auto">
          <a:xfrm>
            <a:off x="1701800" y="3091121"/>
            <a:ext cx="6985000" cy="1409581"/>
          </a:xfrm>
          <a:prstGeom prst="rect">
            <a:avLst/>
          </a:prstGeom>
          <a:noFill/>
          <a:ln w="12700">
            <a:solidFill>
              <a:schemeClr val="accent1"/>
            </a:solidFill>
          </a:ln>
        </p:spPr>
      </p:pic>
    </p:spTree>
    <p:extLst>
      <p:ext uri="{BB962C8B-B14F-4D97-AF65-F5344CB8AC3E}">
        <p14:creationId xmlns:p14="http://schemas.microsoft.com/office/powerpoint/2010/main" val="714330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679450"/>
          </a:xfrm>
        </p:spPr>
        <p:txBody>
          <a:bodyPr>
            <a:normAutofit fontScale="90000"/>
          </a:bodyPr>
          <a:lstStyle/>
          <a:p>
            <a:r>
              <a:rPr lang="en-US" dirty="0" smtClean="0"/>
              <a:t>Study Modules</a:t>
            </a:r>
            <a:endParaRPr lang="en-US" dirty="0"/>
          </a:p>
        </p:txBody>
      </p:sp>
      <p:sp>
        <p:nvSpPr>
          <p:cNvPr id="3" name="Content Placeholder 2"/>
          <p:cNvSpPr>
            <a:spLocks noGrp="1"/>
          </p:cNvSpPr>
          <p:nvPr>
            <p:ph idx="1"/>
          </p:nvPr>
        </p:nvSpPr>
        <p:spPr>
          <a:xfrm>
            <a:off x="457200" y="885430"/>
            <a:ext cx="6019800" cy="3775470"/>
          </a:xfrm>
        </p:spPr>
        <p:txBody>
          <a:bodyPr/>
          <a:lstStyle/>
          <a:p>
            <a:pPr>
              <a:buFont typeface="Wingdings" charset="2"/>
              <a:buChar char="Ø"/>
            </a:pPr>
            <a:r>
              <a:rPr lang="en-US" sz="1600" dirty="0" smtClean="0"/>
              <a:t>Survey Schema Generalization</a:t>
            </a:r>
          </a:p>
          <a:p>
            <a:pPr>
              <a:buFont typeface="Wingdings" charset="2"/>
              <a:buChar char="Ø"/>
            </a:pPr>
            <a:r>
              <a:rPr lang="en-US" sz="1600" dirty="0" smtClean="0"/>
              <a:t>Hierarchical Visualization </a:t>
            </a:r>
          </a:p>
          <a:p>
            <a:pPr marL="800100" lvl="1" indent="-342900">
              <a:buFont typeface="+mj-lt"/>
              <a:buAutoNum type="arabicPeriod"/>
            </a:pPr>
            <a:r>
              <a:rPr lang="en-US" sz="1600" dirty="0" smtClean="0"/>
              <a:t>Study Overview</a:t>
            </a:r>
          </a:p>
          <a:p>
            <a:pPr marL="800100" lvl="1" indent="-342900">
              <a:buFont typeface="+mj-lt"/>
              <a:buAutoNum type="arabicPeriod"/>
            </a:pPr>
            <a:r>
              <a:rPr lang="en-US" sz="1600" dirty="0" smtClean="0"/>
              <a:t>Participant</a:t>
            </a:r>
          </a:p>
          <a:p>
            <a:pPr>
              <a:buFont typeface="Wingdings" charset="2"/>
              <a:buChar char="Ø"/>
            </a:pPr>
            <a:r>
              <a:rPr lang="en-US" sz="1600" dirty="0" smtClean="0"/>
              <a:t>Process followed for each study</a:t>
            </a:r>
          </a:p>
          <a:p>
            <a:pPr>
              <a:buFont typeface="Wingdings" charset="2"/>
              <a:buChar char="Ø"/>
            </a:pPr>
            <a:endParaRPr lang="en-US" dirty="0" smtClean="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3334" y="885429"/>
            <a:ext cx="1567866" cy="3530204"/>
          </a:xfrm>
          <a:prstGeom prst="rect">
            <a:avLst/>
          </a:prstGeom>
        </p:spPr>
      </p:pic>
      <p:sp>
        <p:nvSpPr>
          <p:cNvPr id="6" name="Left Brace 5"/>
          <p:cNvSpPr/>
          <p:nvPr/>
        </p:nvSpPr>
        <p:spPr>
          <a:xfrm>
            <a:off x="6477000" y="2882900"/>
            <a:ext cx="190500" cy="1079500"/>
          </a:xfrm>
          <a:prstGeom prst="leftBrace">
            <a:avLst/>
          </a:prstGeom>
          <a:ln w="47625"/>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 name="Picture 6" descr="6.Methodology%20&amp;%20Implementation/process.jpg"/>
          <p:cNvPicPr/>
          <p:nvPr/>
        </p:nvPicPr>
        <p:blipFill>
          <a:blip r:embed="rId4">
            <a:extLst>
              <a:ext uri="{28A0092B-C50C-407E-A947-70E740481C1C}">
                <a14:useLocalDpi xmlns:a14="http://schemas.microsoft.com/office/drawing/2010/main" val="0"/>
              </a:ext>
            </a:extLst>
          </a:blip>
          <a:srcRect/>
          <a:stretch>
            <a:fillRect/>
          </a:stretch>
        </p:blipFill>
        <p:spPr bwMode="auto">
          <a:xfrm>
            <a:off x="568617" y="3111500"/>
            <a:ext cx="5796966" cy="1304133"/>
          </a:xfrm>
          <a:prstGeom prst="rect">
            <a:avLst/>
          </a:prstGeom>
          <a:noFill/>
          <a:ln w="12700">
            <a:solidFill>
              <a:schemeClr val="accent1"/>
            </a:solidFill>
          </a:ln>
        </p:spPr>
      </p:pic>
    </p:spTree>
    <p:extLst>
      <p:ext uri="{BB962C8B-B14F-4D97-AF65-F5344CB8AC3E}">
        <p14:creationId xmlns:p14="http://schemas.microsoft.com/office/powerpoint/2010/main" val="551921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03621"/>
          </a:xfrm>
        </p:spPr>
        <p:txBody>
          <a:bodyPr>
            <a:normAutofit fontScale="90000"/>
          </a:bodyPr>
          <a:lstStyle/>
          <a:p>
            <a:r>
              <a:rPr lang="en-US" dirty="0" smtClean="0"/>
              <a:t>NIMH STUDY</a:t>
            </a:r>
            <a:endParaRPr lang="en-US" dirty="0"/>
          </a:p>
        </p:txBody>
      </p:sp>
      <p:sp>
        <p:nvSpPr>
          <p:cNvPr id="3" name="Content Placeholder 2"/>
          <p:cNvSpPr>
            <a:spLocks noGrp="1"/>
          </p:cNvSpPr>
          <p:nvPr>
            <p:ph idx="1"/>
          </p:nvPr>
        </p:nvSpPr>
        <p:spPr>
          <a:xfrm>
            <a:off x="457200" y="609600"/>
            <a:ext cx="5422900" cy="3985023"/>
          </a:xfrm>
        </p:spPr>
        <p:txBody>
          <a:bodyPr>
            <a:normAutofit fontScale="92500" lnSpcReduction="20000"/>
          </a:bodyPr>
          <a:lstStyle/>
          <a:p>
            <a:pPr>
              <a:buFont typeface="Wingdings" charset="2"/>
              <a:buChar char="Ø"/>
            </a:pPr>
            <a:r>
              <a:rPr lang="en-US" sz="1600" dirty="0" smtClean="0"/>
              <a:t>Database Table</a:t>
            </a:r>
          </a:p>
          <a:p>
            <a:pPr lvl="1">
              <a:buFont typeface="Wingdings" charset="2"/>
              <a:buChar char="Ø"/>
            </a:pPr>
            <a:r>
              <a:rPr lang="en-US" sz="1600" dirty="0" smtClean="0"/>
              <a:t>5200+ records of survey data</a:t>
            </a:r>
          </a:p>
          <a:p>
            <a:pPr lvl="1">
              <a:buFont typeface="Wingdings" charset="2"/>
              <a:buChar char="Ø"/>
            </a:pPr>
            <a:r>
              <a:rPr lang="en-US" sz="1600" dirty="0" smtClean="0"/>
              <a:t>148 features</a:t>
            </a:r>
          </a:p>
          <a:p>
            <a:pPr lvl="1">
              <a:buFont typeface="Wingdings" charset="2"/>
              <a:buChar char="Ø"/>
            </a:pPr>
            <a:r>
              <a:rPr lang="en-US" sz="1600" dirty="0" smtClean="0"/>
              <a:t>33 participants</a:t>
            </a:r>
          </a:p>
          <a:p>
            <a:pPr>
              <a:buFont typeface="Wingdings" charset="2"/>
              <a:buChar char="Ø"/>
            </a:pPr>
            <a:r>
              <a:rPr lang="en-US" sz="1600" dirty="0" smtClean="0"/>
              <a:t>Stats studied for displaying</a:t>
            </a:r>
          </a:p>
          <a:p>
            <a:pPr lvl="1">
              <a:buFont typeface="Wingdings" charset="2"/>
              <a:buChar char="Ø"/>
            </a:pPr>
            <a:r>
              <a:rPr lang="en-US" sz="1200" dirty="0" smtClean="0"/>
              <a:t>Days In study, Compliance, Survey Count</a:t>
            </a:r>
          </a:p>
          <a:p>
            <a:pPr lvl="1">
              <a:buFont typeface="Wingdings" charset="2"/>
              <a:buChar char="Ø"/>
            </a:pPr>
            <a:r>
              <a:rPr lang="en-US" sz="1200" dirty="0" smtClean="0"/>
              <a:t>Mood Change Response ( Positive, Negative, Total)</a:t>
            </a:r>
          </a:p>
          <a:p>
            <a:pPr lvl="1">
              <a:buFont typeface="Wingdings" charset="2"/>
              <a:buChar char="Ø"/>
            </a:pPr>
            <a:r>
              <a:rPr lang="en-US" sz="1200" dirty="0" smtClean="0"/>
              <a:t>Cause for Mood Change</a:t>
            </a:r>
          </a:p>
          <a:p>
            <a:pPr>
              <a:buFont typeface="Wingdings" charset="2"/>
              <a:buChar char="Ø"/>
            </a:pPr>
            <a:r>
              <a:rPr lang="en-US" sz="1600" dirty="0" smtClean="0"/>
              <a:t>DATE functions and Aggregate Functions for querying</a:t>
            </a:r>
          </a:p>
          <a:p>
            <a:pPr>
              <a:buFont typeface="Wingdings" charset="2"/>
              <a:buChar char="Ø"/>
            </a:pPr>
            <a:r>
              <a:rPr lang="en-US" sz="1600" dirty="0" smtClean="0"/>
              <a:t>Caching of JSON response helped improve network transit by 60%</a:t>
            </a:r>
          </a:p>
          <a:p>
            <a:pPr>
              <a:buFont typeface="Wingdings" charset="2"/>
              <a:buChar char="Ø"/>
            </a:pPr>
            <a:endParaRPr lang="en-US" sz="1600" dirty="0" smtClean="0"/>
          </a:p>
          <a:p>
            <a:pPr>
              <a:buFont typeface="Wingdings" charset="2"/>
              <a:buChar char="Ø"/>
            </a:pPr>
            <a:endParaRPr lang="en-US" dirty="0" smtClean="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3334" y="885429"/>
            <a:ext cx="1567866" cy="3530204"/>
          </a:xfrm>
          <a:prstGeom prst="rect">
            <a:avLst/>
          </a:prstGeom>
        </p:spPr>
      </p:pic>
      <p:cxnSp>
        <p:nvCxnSpPr>
          <p:cNvPr id="6" name="Straight Arrow Connector 5"/>
          <p:cNvCxnSpPr/>
          <p:nvPr/>
        </p:nvCxnSpPr>
        <p:spPr>
          <a:xfrm>
            <a:off x="5880100" y="3035300"/>
            <a:ext cx="10033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2218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41721"/>
          </a:xfrm>
        </p:spPr>
        <p:txBody>
          <a:bodyPr>
            <a:normAutofit fontScale="90000"/>
          </a:bodyPr>
          <a:lstStyle/>
          <a:p>
            <a:r>
              <a:rPr lang="en-US" dirty="0" smtClean="0"/>
              <a:t>NIMH STUDY </a:t>
            </a:r>
            <a:r>
              <a:rPr lang="en-US" smtClean="0"/>
              <a:t>(contd.)</a:t>
            </a:r>
            <a:endParaRPr lang="en-US"/>
          </a:p>
        </p:txBody>
      </p:sp>
      <p:sp>
        <p:nvSpPr>
          <p:cNvPr id="3" name="Content Placeholder 2"/>
          <p:cNvSpPr>
            <a:spLocks noGrp="1"/>
          </p:cNvSpPr>
          <p:nvPr>
            <p:ph idx="1"/>
          </p:nvPr>
        </p:nvSpPr>
        <p:spPr>
          <a:xfrm>
            <a:off x="457200" y="787400"/>
            <a:ext cx="4394200" cy="3807223"/>
          </a:xfrm>
        </p:spPr>
        <p:txBody>
          <a:bodyPr/>
          <a:lstStyle/>
          <a:p>
            <a:r>
              <a:rPr lang="en-US" dirty="0" smtClean="0"/>
              <a:t>JSON parsed in the controller </a:t>
            </a:r>
          </a:p>
          <a:p>
            <a:r>
              <a:rPr lang="en-US" dirty="0" smtClean="0"/>
              <a:t>Build the view</a:t>
            </a:r>
          </a:p>
          <a:p>
            <a:r>
              <a:rPr lang="en-US" dirty="0" smtClean="0"/>
              <a:t>All the participants listed with respective files for download</a:t>
            </a:r>
          </a:p>
        </p:txBody>
      </p:sp>
      <p:pic>
        <p:nvPicPr>
          <p:cNvPr id="4" name="Picture 3" descr="../Screen%20Shot%202017-04-21%20at%2011.28.32%20PM.png"/>
          <p:cNvPicPr/>
          <p:nvPr/>
        </p:nvPicPr>
        <p:blipFill>
          <a:blip r:embed="rId3">
            <a:extLst>
              <a:ext uri="{28A0092B-C50C-407E-A947-70E740481C1C}">
                <a14:useLocalDpi xmlns:a14="http://schemas.microsoft.com/office/drawing/2010/main" val="0"/>
              </a:ext>
            </a:extLst>
          </a:blip>
          <a:srcRect/>
          <a:stretch>
            <a:fillRect/>
          </a:stretch>
        </p:blipFill>
        <p:spPr bwMode="auto">
          <a:xfrm>
            <a:off x="5092700" y="520700"/>
            <a:ext cx="3594100" cy="4073923"/>
          </a:xfrm>
          <a:prstGeom prst="rect">
            <a:avLst/>
          </a:prstGeom>
          <a:noFill/>
          <a:ln w="12700">
            <a:solidFill>
              <a:schemeClr val="accent1"/>
            </a:solidFill>
          </a:ln>
        </p:spPr>
      </p:pic>
    </p:spTree>
    <p:extLst>
      <p:ext uri="{BB962C8B-B14F-4D97-AF65-F5344CB8AC3E}">
        <p14:creationId xmlns:p14="http://schemas.microsoft.com/office/powerpoint/2010/main" val="2128669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30621"/>
          </a:xfrm>
        </p:spPr>
        <p:txBody>
          <a:bodyPr>
            <a:normAutofit fontScale="90000"/>
          </a:bodyPr>
          <a:lstStyle/>
          <a:p>
            <a:r>
              <a:rPr lang="en-US" dirty="0" smtClean="0"/>
              <a:t>OUTLINE</a:t>
            </a:r>
            <a:endParaRPr lang="en-US" dirty="0"/>
          </a:p>
        </p:txBody>
      </p:sp>
      <p:sp>
        <p:nvSpPr>
          <p:cNvPr id="3" name="Content Placeholder 2"/>
          <p:cNvSpPr>
            <a:spLocks noGrp="1"/>
          </p:cNvSpPr>
          <p:nvPr>
            <p:ph idx="1"/>
          </p:nvPr>
        </p:nvSpPr>
        <p:spPr>
          <a:xfrm>
            <a:off x="457200" y="876300"/>
            <a:ext cx="8229600" cy="3718323"/>
          </a:xfrm>
        </p:spPr>
        <p:txBody>
          <a:bodyPr>
            <a:normAutofit/>
          </a:bodyPr>
          <a:lstStyle/>
          <a:p>
            <a:r>
              <a:rPr lang="en-US" sz="1600" dirty="0" smtClean="0">
                <a:effectLst>
                  <a:innerShdw blurRad="114300">
                    <a:prstClr val="black"/>
                  </a:innerShdw>
                  <a:reflection endPos="0" dir="5400000" sy="-100000" algn="bl" rotWithShape="0"/>
                </a:effectLst>
              </a:rPr>
              <a:t>Introduction</a:t>
            </a:r>
            <a:r>
              <a:rPr lang="en-US" sz="1600" dirty="0" smtClean="0"/>
              <a:t/>
            </a:r>
            <a:br>
              <a:rPr lang="en-US" sz="1600" dirty="0" smtClean="0"/>
            </a:br>
            <a:r>
              <a:rPr lang="en-US" sz="1600" dirty="0" smtClean="0"/>
              <a:t>1. Problem Description</a:t>
            </a:r>
            <a:br>
              <a:rPr lang="en-US" sz="1600" dirty="0" smtClean="0"/>
            </a:br>
            <a:r>
              <a:rPr lang="en-US" sz="1600" dirty="0" smtClean="0"/>
              <a:t>2. Proposed Solution</a:t>
            </a:r>
            <a:br>
              <a:rPr lang="en-US" sz="1600" dirty="0" smtClean="0"/>
            </a:br>
            <a:r>
              <a:rPr lang="en-US" sz="1600" dirty="0" smtClean="0"/>
              <a:t>3. Web Application Dashboard Overview</a:t>
            </a:r>
          </a:p>
          <a:p>
            <a:r>
              <a:rPr lang="en-US" sz="16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sx="1000" sy="1000" algn="ctr" rotWithShape="0">
                    <a:schemeClr val="bg1">
                      <a:lumMod val="85000"/>
                    </a:schemeClr>
                  </a:outerShdw>
                </a:effectLst>
              </a:rPr>
              <a:t>Related Work</a:t>
            </a:r>
          </a:p>
          <a:p>
            <a:r>
              <a:rPr lang="en-US" sz="16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sx="1000" sy="1000" algn="ctr" rotWithShape="0">
                    <a:schemeClr val="bg1">
                      <a:lumMod val="85000"/>
                    </a:schemeClr>
                  </a:outerShdw>
                </a:effectLst>
              </a:rPr>
              <a:t>Data Overview</a:t>
            </a:r>
          </a:p>
          <a:p>
            <a:r>
              <a:rPr lang="en-US" sz="16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sx="1000" sy="1000" algn="ctr" rotWithShape="0">
                    <a:schemeClr val="bg1">
                      <a:lumMod val="85000"/>
                    </a:schemeClr>
                  </a:outerShdw>
                </a:effectLst>
              </a:rPr>
              <a:t>Methodology &amp; Implementation</a:t>
            </a:r>
          </a:p>
          <a:p>
            <a:r>
              <a:rPr lang="en-US" sz="16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sx="1000" sy="1000" algn="ctr" rotWithShape="0">
                    <a:schemeClr val="bg1">
                      <a:lumMod val="85000"/>
                    </a:schemeClr>
                  </a:outerShdw>
                </a:effectLst>
              </a:rPr>
              <a:t>Results</a:t>
            </a:r>
          </a:p>
          <a:p>
            <a:r>
              <a:rPr lang="en-US" sz="1600" dirty="0" smtClean="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sx="1000" sy="1000" algn="ctr" rotWithShape="0">
                    <a:schemeClr val="bg1">
                      <a:lumMod val="85000"/>
                    </a:schemeClr>
                  </a:outerShdw>
                </a:effectLst>
              </a:rPr>
              <a:t>Conclusion</a:t>
            </a:r>
            <a:r>
              <a:rPr lang="en-US" sz="1600" dirty="0" smtClean="0"/>
              <a:t/>
            </a:r>
            <a:br>
              <a:rPr lang="en-US" sz="1600" dirty="0" smtClean="0"/>
            </a:br>
            <a:endParaRPr lang="en-US" sz="1600" dirty="0" smtClean="0"/>
          </a:p>
        </p:txBody>
      </p:sp>
    </p:spTree>
    <p:extLst>
      <p:ext uri="{BB962C8B-B14F-4D97-AF65-F5344CB8AC3E}">
        <p14:creationId xmlns:p14="http://schemas.microsoft.com/office/powerpoint/2010/main" val="7906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327421"/>
          </a:xfrm>
        </p:spPr>
        <p:txBody>
          <a:bodyPr>
            <a:normAutofit fontScale="90000"/>
          </a:bodyPr>
          <a:lstStyle/>
          <a:p>
            <a:r>
              <a:rPr lang="en-US" smtClean="0"/>
              <a:t>SLU WATCH Study</a:t>
            </a:r>
            <a:endParaRPr lang="en-US" dirty="0"/>
          </a:p>
        </p:txBody>
      </p:sp>
      <p:sp>
        <p:nvSpPr>
          <p:cNvPr id="3" name="Content Placeholder 2"/>
          <p:cNvSpPr>
            <a:spLocks noGrp="1"/>
          </p:cNvSpPr>
          <p:nvPr>
            <p:ph idx="1"/>
          </p:nvPr>
        </p:nvSpPr>
        <p:spPr>
          <a:xfrm>
            <a:off x="457200" y="673100"/>
            <a:ext cx="5537200" cy="3921523"/>
          </a:xfrm>
        </p:spPr>
        <p:txBody>
          <a:bodyPr/>
          <a:lstStyle/>
          <a:p>
            <a:pPr>
              <a:buFont typeface="Wingdings" charset="2"/>
              <a:buChar char="Ø"/>
            </a:pPr>
            <a:r>
              <a:rPr lang="en-US" dirty="0" smtClean="0"/>
              <a:t>31 participants ( Sensor and Survey)</a:t>
            </a:r>
          </a:p>
          <a:p>
            <a:pPr>
              <a:buFont typeface="Wingdings" charset="2"/>
              <a:buChar char="Ø"/>
            </a:pPr>
            <a:r>
              <a:rPr lang="en-US" dirty="0" smtClean="0"/>
              <a:t>722,731 records with 124 columns</a:t>
            </a:r>
          </a:p>
          <a:p>
            <a:pPr>
              <a:buFont typeface="Wingdings" charset="2"/>
              <a:buChar char="Ø"/>
            </a:pPr>
            <a:r>
              <a:rPr lang="en-US" dirty="0" smtClean="0"/>
              <a:t>Larger data = More metrics</a:t>
            </a:r>
          </a:p>
          <a:p>
            <a:pPr>
              <a:buFont typeface="Wingdings" charset="2"/>
              <a:buChar char="Ø"/>
            </a:pPr>
            <a:r>
              <a:rPr lang="en-US" dirty="0" smtClean="0"/>
              <a:t>Original sampling 1 row /s, </a:t>
            </a:r>
            <a:r>
              <a:rPr lang="en-US" i="1" dirty="0" err="1" smtClean="0"/>
              <a:t>sluWatch</a:t>
            </a:r>
            <a:r>
              <a:rPr lang="en-US" dirty="0" smtClean="0"/>
              <a:t> Table 1 row/min, </a:t>
            </a:r>
            <a:r>
              <a:rPr lang="en-US" i="1" dirty="0" err="1" smtClean="0"/>
              <a:t>sluWatchStats</a:t>
            </a:r>
            <a:r>
              <a:rPr lang="en-US" dirty="0" smtClean="0"/>
              <a:t> 1 row/day reduced to 756 rows</a:t>
            </a:r>
          </a:p>
          <a:p>
            <a:pPr>
              <a:buFont typeface="Wingdings" charset="2"/>
              <a:buChar char="Ø"/>
            </a:pPr>
            <a:r>
              <a:rPr lang="en-US" dirty="0" smtClean="0"/>
              <a:t>SQL Performance Considerations</a:t>
            </a:r>
            <a:endParaRPr lang="en-US" dirty="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3334" y="762000"/>
            <a:ext cx="1567866" cy="3653633"/>
          </a:xfrm>
          <a:prstGeom prst="rect">
            <a:avLst/>
          </a:prstGeom>
        </p:spPr>
      </p:pic>
      <p:cxnSp>
        <p:nvCxnSpPr>
          <p:cNvPr id="6" name="Straight Arrow Connector 5"/>
          <p:cNvCxnSpPr/>
          <p:nvPr/>
        </p:nvCxnSpPr>
        <p:spPr>
          <a:xfrm>
            <a:off x="5905500" y="3441700"/>
            <a:ext cx="9906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780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79821"/>
          </a:xfrm>
        </p:spPr>
        <p:txBody>
          <a:bodyPr>
            <a:normAutofit fontScale="90000"/>
          </a:bodyPr>
          <a:lstStyle/>
          <a:p>
            <a:r>
              <a:rPr lang="en-US" smtClean="0"/>
              <a:t>SLU WATCH (contd.)</a:t>
            </a:r>
            <a:endParaRPr lang="en-US" dirty="0"/>
          </a:p>
        </p:txBody>
      </p:sp>
      <p:sp>
        <p:nvSpPr>
          <p:cNvPr id="3" name="Content Placeholder 2"/>
          <p:cNvSpPr>
            <a:spLocks noGrp="1"/>
          </p:cNvSpPr>
          <p:nvPr>
            <p:ph idx="1"/>
          </p:nvPr>
        </p:nvSpPr>
        <p:spPr>
          <a:xfrm>
            <a:off x="457200" y="889000"/>
            <a:ext cx="4368800" cy="3705623"/>
          </a:xfrm>
        </p:spPr>
        <p:txBody>
          <a:bodyPr>
            <a:normAutofit fontScale="92500" lnSpcReduction="10000"/>
          </a:bodyPr>
          <a:lstStyle/>
          <a:p>
            <a:r>
              <a:rPr lang="en-US" dirty="0" smtClean="0"/>
              <a:t>Separate by Daily and Hourly Metrics</a:t>
            </a:r>
          </a:p>
          <a:p>
            <a:r>
              <a:rPr lang="en-US" dirty="0" smtClean="0"/>
              <a:t>Feed array/ list of values to highcharts object</a:t>
            </a:r>
          </a:p>
          <a:p>
            <a:r>
              <a:rPr lang="en-US" dirty="0" smtClean="0"/>
              <a:t>Divide the JSON response into study level and user level</a:t>
            </a:r>
          </a:p>
          <a:p>
            <a:r>
              <a:rPr lang="en-US" dirty="0" smtClean="0"/>
              <a:t>Files zipped for each participants available for download</a:t>
            </a:r>
            <a:endParaRPr lang="en-US" dirty="0"/>
          </a:p>
        </p:txBody>
      </p:sp>
      <p:pic>
        <p:nvPicPr>
          <p:cNvPr id="4" name="Picture 3" descr="../Screen%20Shot%202017-04-22%20at%206.15.06%20PM.png"/>
          <p:cNvPicPr/>
          <p:nvPr/>
        </p:nvPicPr>
        <p:blipFill>
          <a:blip r:embed="rId2">
            <a:extLst>
              <a:ext uri="{28A0092B-C50C-407E-A947-70E740481C1C}">
                <a14:useLocalDpi xmlns:a14="http://schemas.microsoft.com/office/drawing/2010/main" val="0"/>
              </a:ext>
            </a:extLst>
          </a:blip>
          <a:srcRect/>
          <a:stretch>
            <a:fillRect/>
          </a:stretch>
        </p:blipFill>
        <p:spPr bwMode="auto">
          <a:xfrm>
            <a:off x="4826000" y="889000"/>
            <a:ext cx="3860800" cy="2169160"/>
          </a:xfrm>
          <a:prstGeom prst="rect">
            <a:avLst/>
          </a:prstGeom>
          <a:noFill/>
          <a:ln w="12700">
            <a:solidFill>
              <a:schemeClr val="accent1"/>
            </a:solidFill>
          </a:ln>
        </p:spPr>
      </p:pic>
    </p:spTree>
    <p:extLst>
      <p:ext uri="{BB962C8B-B14F-4D97-AF65-F5344CB8AC3E}">
        <p14:creationId xmlns:p14="http://schemas.microsoft.com/office/powerpoint/2010/main" val="1080877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619521"/>
          </a:xfrm>
        </p:spPr>
        <p:txBody>
          <a:bodyPr>
            <a:normAutofit fontScale="90000"/>
          </a:bodyPr>
          <a:lstStyle/>
          <a:p>
            <a:r>
              <a:rPr lang="en-US" smtClean="0"/>
              <a:t>SLU WATCH</a:t>
            </a:r>
            <a:endParaRPr lang="en-US"/>
          </a:p>
        </p:txBody>
      </p:sp>
      <p:pic>
        <p:nvPicPr>
          <p:cNvPr id="4" name="Picture 3" descr="../Screen%20Shot%202017-04-22%20at%206.07.02%20PM.png"/>
          <p:cNvPicPr/>
          <p:nvPr/>
        </p:nvPicPr>
        <p:blipFill>
          <a:blip r:embed="rId3">
            <a:extLst>
              <a:ext uri="{28A0092B-C50C-407E-A947-70E740481C1C}">
                <a14:useLocalDpi xmlns:a14="http://schemas.microsoft.com/office/drawing/2010/main" val="0"/>
              </a:ext>
            </a:extLst>
          </a:blip>
          <a:srcRect/>
          <a:stretch>
            <a:fillRect/>
          </a:stretch>
        </p:blipFill>
        <p:spPr bwMode="auto">
          <a:xfrm>
            <a:off x="2006600" y="825499"/>
            <a:ext cx="3352800" cy="3810002"/>
          </a:xfrm>
          <a:prstGeom prst="rect">
            <a:avLst/>
          </a:prstGeom>
          <a:noFill/>
          <a:ln w="12700">
            <a:solidFill>
              <a:schemeClr val="accent1"/>
            </a:solidFill>
          </a:ln>
        </p:spPr>
      </p:pic>
      <p:pic>
        <p:nvPicPr>
          <p:cNvPr id="5" name="Content Placeholder 4" descr="../Screen%20Shot%202017-04-22%20at%206.08.11%20PM.png"/>
          <p:cNvPicPr>
            <a:picLocks noGrp="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613400" y="825498"/>
            <a:ext cx="3073400" cy="3810003"/>
          </a:xfrm>
          <a:prstGeom prst="rect">
            <a:avLst/>
          </a:prstGeom>
          <a:noFill/>
          <a:ln w="12700">
            <a:solidFill>
              <a:schemeClr val="accent1"/>
            </a:solidFill>
          </a:ln>
        </p:spPr>
      </p:pic>
      <p:sp>
        <p:nvSpPr>
          <p:cNvPr id="6" name="TextBox 5"/>
          <p:cNvSpPr txBox="1"/>
          <p:nvPr/>
        </p:nvSpPr>
        <p:spPr>
          <a:xfrm>
            <a:off x="571500" y="1054100"/>
            <a:ext cx="1402948" cy="646331"/>
          </a:xfrm>
          <a:prstGeom prst="rect">
            <a:avLst/>
          </a:prstGeom>
          <a:noFill/>
        </p:spPr>
        <p:txBody>
          <a:bodyPr wrap="none" rtlCol="0">
            <a:spAutoFit/>
          </a:bodyPr>
          <a:lstStyle/>
          <a:p>
            <a:r>
              <a:rPr lang="en-US" dirty="0" smtClean="0"/>
              <a:t>Example</a:t>
            </a:r>
          </a:p>
          <a:p>
            <a:r>
              <a:rPr lang="en-US" dirty="0" smtClean="0"/>
              <a:t>USER 1510</a:t>
            </a:r>
            <a:endParaRPr lang="en-US" dirty="0"/>
          </a:p>
        </p:txBody>
      </p:sp>
      <p:sp>
        <p:nvSpPr>
          <p:cNvPr id="7" name="TextBox 6"/>
          <p:cNvSpPr txBox="1"/>
          <p:nvPr/>
        </p:nvSpPr>
        <p:spPr>
          <a:xfrm>
            <a:off x="4254500" y="456165"/>
            <a:ext cx="3634328" cy="369332"/>
          </a:xfrm>
          <a:prstGeom prst="rect">
            <a:avLst/>
          </a:prstGeom>
          <a:noFill/>
        </p:spPr>
        <p:txBody>
          <a:bodyPr wrap="none" rtlCol="0">
            <a:spAutoFit/>
          </a:bodyPr>
          <a:lstStyle/>
          <a:p>
            <a:r>
              <a:rPr lang="en-US" smtClean="0"/>
              <a:t>JSON RESPONSE STRUCTURE</a:t>
            </a:r>
            <a:endParaRPr lang="en-US"/>
          </a:p>
        </p:txBody>
      </p:sp>
    </p:spTree>
    <p:extLst>
      <p:ext uri="{BB962C8B-B14F-4D97-AF65-F5344CB8AC3E}">
        <p14:creationId xmlns:p14="http://schemas.microsoft.com/office/powerpoint/2010/main" val="896936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56021"/>
          </a:xfrm>
        </p:spPr>
        <p:txBody>
          <a:bodyPr>
            <a:normAutofit/>
          </a:bodyPr>
          <a:lstStyle/>
          <a:p>
            <a:r>
              <a:rPr lang="en-US" sz="2800" dirty="0" smtClean="0"/>
              <a:t>ALCOHOL CRAVING STUDY</a:t>
            </a:r>
            <a:endParaRPr lang="en-US" sz="2800" dirty="0"/>
          </a:p>
        </p:txBody>
      </p:sp>
      <p:sp>
        <p:nvSpPr>
          <p:cNvPr id="3" name="Content Placeholder 2"/>
          <p:cNvSpPr>
            <a:spLocks noGrp="1"/>
          </p:cNvSpPr>
          <p:nvPr>
            <p:ph idx="1"/>
          </p:nvPr>
        </p:nvSpPr>
        <p:spPr>
          <a:xfrm>
            <a:off x="457200" y="914400"/>
            <a:ext cx="6845300" cy="3680223"/>
          </a:xfrm>
        </p:spPr>
        <p:txBody>
          <a:bodyPr>
            <a:normAutofit lnSpcReduction="10000"/>
          </a:bodyPr>
          <a:lstStyle/>
          <a:p>
            <a:r>
              <a:rPr lang="en-US" dirty="0" smtClean="0"/>
              <a:t>Similar Questionnaire as NIMH </a:t>
            </a:r>
          </a:p>
          <a:p>
            <a:r>
              <a:rPr lang="en-US" dirty="0" smtClean="0"/>
              <a:t>Lot of common features and similar metrics being studied </a:t>
            </a:r>
          </a:p>
          <a:p>
            <a:r>
              <a:rPr lang="en-US" dirty="0" smtClean="0"/>
              <a:t>Thus, fastest development among the three</a:t>
            </a:r>
          </a:p>
          <a:p>
            <a:r>
              <a:rPr lang="en-US" dirty="0" smtClean="0"/>
              <a:t>13,164 survey records with 192 columns for 24 participants</a:t>
            </a:r>
          </a:p>
          <a:p>
            <a:r>
              <a:rPr lang="en-US" dirty="0" smtClean="0"/>
              <a:t>Overview has users listed with file download and user view link</a:t>
            </a:r>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8934" y="762000"/>
            <a:ext cx="1567866" cy="3653633"/>
          </a:xfrm>
          <a:prstGeom prst="rect">
            <a:avLst/>
          </a:prstGeom>
        </p:spPr>
      </p:pic>
      <p:cxnSp>
        <p:nvCxnSpPr>
          <p:cNvPr id="7" name="Straight Arrow Connector 6"/>
          <p:cNvCxnSpPr/>
          <p:nvPr/>
        </p:nvCxnSpPr>
        <p:spPr>
          <a:xfrm>
            <a:off x="6248400" y="3797300"/>
            <a:ext cx="9652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5251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30621"/>
          </a:xfrm>
        </p:spPr>
        <p:txBody>
          <a:bodyPr>
            <a:normAutofit/>
          </a:bodyPr>
          <a:lstStyle/>
          <a:p>
            <a:r>
              <a:rPr lang="en-US" sz="2800" dirty="0" smtClean="0"/>
              <a:t>FILE MANAGEMENT MODULE</a:t>
            </a:r>
            <a:endParaRPr lang="en-US" sz="2800" dirty="0"/>
          </a:p>
        </p:txBody>
      </p:sp>
      <p:sp>
        <p:nvSpPr>
          <p:cNvPr id="3" name="Content Placeholder 2"/>
          <p:cNvSpPr>
            <a:spLocks noGrp="1"/>
          </p:cNvSpPr>
          <p:nvPr>
            <p:ph idx="1"/>
          </p:nvPr>
        </p:nvSpPr>
        <p:spPr>
          <a:xfrm>
            <a:off x="457200" y="736600"/>
            <a:ext cx="6565900" cy="3858023"/>
          </a:xfrm>
          <a:ln w="22225">
            <a:noFill/>
          </a:ln>
        </p:spPr>
        <p:txBody>
          <a:bodyPr>
            <a:normAutofit/>
          </a:bodyPr>
          <a:lstStyle/>
          <a:p>
            <a:r>
              <a:rPr lang="en-US" dirty="0" smtClean="0"/>
              <a:t>FILE structure based off studies and then sub folders for participants</a:t>
            </a:r>
          </a:p>
          <a:p>
            <a:r>
              <a:rPr lang="en-US" dirty="0" smtClean="0"/>
              <a:t>Incorporated zipping functionality </a:t>
            </a:r>
            <a:r>
              <a:rPr lang="en-US" i="1" dirty="0" err="1" smtClean="0"/>
              <a:t>zipHelper.php</a:t>
            </a:r>
            <a:r>
              <a:rPr lang="en-US" i="1" dirty="0" smtClean="0"/>
              <a:t> </a:t>
            </a:r>
          </a:p>
          <a:p>
            <a:r>
              <a:rPr lang="en-US" dirty="0" smtClean="0"/>
              <a:t>Recursive design which can be extended </a:t>
            </a:r>
          </a:p>
          <a:p>
            <a:r>
              <a:rPr lang="en-US" dirty="0"/>
              <a:t>E</a:t>
            </a:r>
            <a:r>
              <a:rPr lang="en-US" dirty="0" smtClean="0"/>
              <a:t>asy access rather than individual download</a:t>
            </a:r>
            <a:endParaRPr lang="en-US" dirty="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8934" y="762000"/>
            <a:ext cx="1567866" cy="3653633"/>
          </a:xfrm>
          <a:prstGeom prst="rect">
            <a:avLst/>
          </a:prstGeom>
        </p:spPr>
      </p:pic>
      <p:cxnSp>
        <p:nvCxnSpPr>
          <p:cNvPr id="6" name="Straight Arrow Connector 5"/>
          <p:cNvCxnSpPr/>
          <p:nvPr/>
        </p:nvCxnSpPr>
        <p:spPr>
          <a:xfrm>
            <a:off x="6172200" y="4165600"/>
            <a:ext cx="111125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5462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Screenshots or demo or video recording for 1 minute</a:t>
            </a:r>
            <a:endParaRPr lang="en-US" dirty="0"/>
          </a:p>
        </p:txBody>
      </p:sp>
    </p:spTree>
    <p:extLst>
      <p:ext uri="{BB962C8B-B14F-4D97-AF65-F5344CB8AC3E}">
        <p14:creationId xmlns:p14="http://schemas.microsoft.com/office/powerpoint/2010/main" val="1748253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783094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noFill/>
        </p:spPr>
        <p:txBody>
          <a:bodyPr>
            <a:normAutofit lnSpcReduction="10000"/>
          </a:bodyPr>
          <a:lstStyle/>
          <a:p>
            <a:r>
              <a:rPr lang="en-US" dirty="0">
                <a:effectLst>
                  <a:innerShdw blurRad="114300">
                    <a:prstClr val="black"/>
                  </a:innerShdw>
                  <a:reflection endPos="0" dir="5400000" sy="-100000" algn="bl" rotWithShape="0"/>
                </a:effectLst>
              </a:rPr>
              <a:t>Introduction</a:t>
            </a:r>
            <a:endParaRPr lang="en-US" dirty="0"/>
          </a:p>
          <a:p>
            <a:r>
              <a:rPr lang="en-US" dirty="0">
                <a:effectLst>
                  <a:outerShdw blurRad="50800" sx="1000" sy="1000" algn="ctr" rotWithShape="0">
                    <a:schemeClr val="bg1">
                      <a:lumMod val="85000"/>
                    </a:schemeClr>
                  </a:outerShdw>
                </a:effectLst>
              </a:rPr>
              <a:t>Related Work</a:t>
            </a:r>
          </a:p>
          <a:p>
            <a:r>
              <a:rPr lang="en-US" dirty="0">
                <a:effectLst>
                  <a:outerShdw blurRad="50800" sx="1000" sy="1000" algn="ctr" rotWithShape="0">
                    <a:schemeClr val="bg1">
                      <a:lumMod val="85000"/>
                    </a:schemeClr>
                  </a:outerShdw>
                </a:effectLst>
              </a:rPr>
              <a:t>Data Overview</a:t>
            </a:r>
          </a:p>
          <a:p>
            <a:r>
              <a:rPr lang="en-US" dirty="0">
                <a:effectLst>
                  <a:outerShdw blurRad="50800" sx="1000" sy="1000" algn="ctr" rotWithShape="0">
                    <a:schemeClr val="bg1">
                      <a:lumMod val="85000"/>
                    </a:schemeClr>
                  </a:outerShdw>
                </a:effectLst>
              </a:rPr>
              <a:t>Methodology &amp; Implementation</a:t>
            </a:r>
          </a:p>
          <a:p>
            <a:r>
              <a:rPr lang="en-US" dirty="0">
                <a:solidFill>
                  <a:srgbClr val="666666"/>
                </a:solidFill>
                <a:effectLst>
                  <a:outerShdw blurRad="50800" sx="1000" sy="1000" algn="ctr" rotWithShape="0">
                    <a:schemeClr val="bg1">
                      <a:lumMod val="85000"/>
                    </a:schemeClr>
                  </a:outerShdw>
                </a:effectLst>
              </a:rPr>
              <a:t>Results</a:t>
            </a:r>
          </a:p>
          <a:p>
            <a:r>
              <a:rPr lang="en-US"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sx="1000" sy="1000" algn="ctr" rotWithShape="0">
                    <a:schemeClr val="bg1">
                      <a:lumMod val="85000"/>
                    </a:schemeClr>
                  </a:outerShdw>
                </a:effectLst>
              </a:rPr>
              <a:t>Conclusion</a:t>
            </a:r>
            <a:endParaRPr lang="en-US"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a:p>
            <a:endParaRPr lang="en-US" dirty="0"/>
          </a:p>
        </p:txBody>
      </p:sp>
    </p:spTree>
    <p:extLst>
      <p:ext uri="{BB962C8B-B14F-4D97-AF65-F5344CB8AC3E}">
        <p14:creationId xmlns:p14="http://schemas.microsoft.com/office/powerpoint/2010/main" val="4290025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43321"/>
          </a:xfrm>
        </p:spPr>
        <p:txBody>
          <a:bodyPr>
            <a:normAutofit fontScale="90000"/>
          </a:bodyPr>
          <a:lstStyle/>
          <a:p>
            <a:r>
              <a:rPr lang="en-US" dirty="0" smtClean="0"/>
              <a:t>RESULTS</a:t>
            </a:r>
            <a:endParaRPr lang="en-US" dirty="0"/>
          </a:p>
        </p:txBody>
      </p:sp>
      <p:sp>
        <p:nvSpPr>
          <p:cNvPr id="3" name="Content Placeholder 2"/>
          <p:cNvSpPr>
            <a:spLocks noGrp="1"/>
          </p:cNvSpPr>
          <p:nvPr>
            <p:ph idx="1"/>
          </p:nvPr>
        </p:nvSpPr>
        <p:spPr>
          <a:xfrm>
            <a:off x="457200" y="901700"/>
            <a:ext cx="8229600" cy="3692923"/>
          </a:xfrm>
        </p:spPr>
        <p:txBody>
          <a:bodyPr>
            <a:normAutofit fontScale="85000" lnSpcReduction="20000"/>
          </a:bodyPr>
          <a:lstStyle/>
          <a:p>
            <a:pPr>
              <a:buFont typeface="Wingdings" charset="2"/>
              <a:buChar char="Ø"/>
            </a:pPr>
            <a:r>
              <a:rPr lang="en-US" dirty="0" smtClean="0"/>
              <a:t>Secure Application – Registration, Password  &amp; Approval based</a:t>
            </a:r>
          </a:p>
          <a:p>
            <a:pPr>
              <a:buFont typeface="Wingdings" charset="2"/>
              <a:buChar char="Ø"/>
            </a:pPr>
            <a:r>
              <a:rPr lang="en-US" dirty="0" smtClean="0"/>
              <a:t>File Systems ( Monolithic vs Modular)</a:t>
            </a:r>
          </a:p>
          <a:p>
            <a:pPr>
              <a:buFont typeface="Wingdings" charset="2"/>
              <a:buChar char="Ø"/>
            </a:pPr>
            <a:r>
              <a:rPr lang="en-US" dirty="0" smtClean="0"/>
              <a:t>Previous text files to Graphical UI ( Rich Graphs via Highcharts.js)</a:t>
            </a:r>
          </a:p>
          <a:p>
            <a:pPr>
              <a:buFont typeface="Wingdings" charset="2"/>
              <a:buChar char="Ø"/>
            </a:pPr>
            <a:r>
              <a:rPr lang="en-US" dirty="0" smtClean="0"/>
              <a:t>3 times faster loading with additional studies</a:t>
            </a:r>
          </a:p>
          <a:p>
            <a:pPr>
              <a:buFont typeface="Wingdings" charset="2"/>
              <a:buChar char="Ø"/>
            </a:pPr>
            <a:r>
              <a:rPr lang="en-US" dirty="0" smtClean="0"/>
              <a:t>Reliable due to AWS hosting</a:t>
            </a:r>
          </a:p>
          <a:p>
            <a:pPr>
              <a:buFont typeface="Wingdings" charset="2"/>
              <a:buChar char="Ø"/>
            </a:pPr>
            <a:r>
              <a:rPr lang="en-US" dirty="0" smtClean="0"/>
              <a:t>Unit testing</a:t>
            </a:r>
          </a:p>
          <a:p>
            <a:pPr>
              <a:buFont typeface="Wingdings" charset="2"/>
              <a:buChar char="Ø"/>
            </a:pPr>
            <a:r>
              <a:rPr lang="en-US" dirty="0" smtClean="0"/>
              <a:t>Successful Implementation of multi level hierarchy for Disparate datasets</a:t>
            </a:r>
          </a:p>
          <a:p>
            <a:endParaRPr lang="en-US" dirty="0" smtClean="0"/>
          </a:p>
          <a:p>
            <a:endParaRPr lang="en-US" dirty="0"/>
          </a:p>
        </p:txBody>
      </p:sp>
    </p:spTree>
    <p:extLst>
      <p:ext uri="{BB962C8B-B14F-4D97-AF65-F5344CB8AC3E}">
        <p14:creationId xmlns:p14="http://schemas.microsoft.com/office/powerpoint/2010/main" val="1697012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noFill/>
        </p:spPr>
        <p:txBody>
          <a:bodyPr>
            <a:normAutofit lnSpcReduction="10000"/>
          </a:bodyPr>
          <a:lstStyle/>
          <a:p>
            <a:r>
              <a:rPr lang="en-US" dirty="0">
                <a:effectLst>
                  <a:innerShdw blurRad="114300">
                    <a:prstClr val="black"/>
                  </a:innerShdw>
                  <a:reflection endPos="0" dir="5400000" sy="-100000" algn="bl" rotWithShape="0"/>
                </a:effectLst>
              </a:rPr>
              <a:t>Introduction</a:t>
            </a:r>
            <a:endParaRPr lang="en-US" dirty="0"/>
          </a:p>
          <a:p>
            <a:r>
              <a:rPr lang="en-US" dirty="0">
                <a:effectLst>
                  <a:outerShdw blurRad="50800" sx="1000" sy="1000" algn="ctr" rotWithShape="0">
                    <a:schemeClr val="bg1">
                      <a:lumMod val="85000"/>
                    </a:schemeClr>
                  </a:outerShdw>
                </a:effectLst>
              </a:rPr>
              <a:t>Related Work</a:t>
            </a:r>
          </a:p>
          <a:p>
            <a:r>
              <a:rPr lang="en-US" dirty="0">
                <a:effectLst>
                  <a:outerShdw blurRad="50800" sx="1000" sy="1000" algn="ctr" rotWithShape="0">
                    <a:schemeClr val="bg1">
                      <a:lumMod val="85000"/>
                    </a:schemeClr>
                  </a:outerShdw>
                </a:effectLst>
              </a:rPr>
              <a:t>Data Overview</a:t>
            </a:r>
          </a:p>
          <a:p>
            <a:r>
              <a:rPr lang="en-US" dirty="0">
                <a:effectLst>
                  <a:outerShdw blurRad="50800" sx="1000" sy="1000" algn="ctr" rotWithShape="0">
                    <a:schemeClr val="bg1">
                      <a:lumMod val="85000"/>
                    </a:schemeClr>
                  </a:outerShdw>
                </a:effectLst>
              </a:rPr>
              <a:t>Methodology &amp; Implementation</a:t>
            </a:r>
          </a:p>
          <a:p>
            <a:r>
              <a:rPr lang="en-US" dirty="0">
                <a:solidFill>
                  <a:srgbClr val="666666"/>
                </a:solidFill>
                <a:effectLst>
                  <a:outerShdw blurRad="50800" sx="1000" sy="1000" algn="ctr" rotWithShape="0">
                    <a:schemeClr val="bg1">
                      <a:lumMod val="85000"/>
                    </a:schemeClr>
                  </a:outerShdw>
                </a:effectLst>
              </a:rPr>
              <a:t>Results</a:t>
            </a:r>
          </a:p>
          <a:p>
            <a:r>
              <a:rPr lang="en-US" dirty="0">
                <a:solidFill>
                  <a:srgbClr val="666666"/>
                </a:solidFill>
                <a:effectLst>
                  <a:outerShdw blurRad="50800" sx="1000" sy="1000" algn="ctr" rotWithShape="0">
                    <a:schemeClr val="bg1">
                      <a:lumMod val="85000"/>
                    </a:schemeClr>
                  </a:outerShdw>
                </a:effectLst>
              </a:rPr>
              <a:t>Conclusion</a:t>
            </a:r>
            <a:endParaRPr lang="en-US" dirty="0">
              <a:solidFill>
                <a:srgbClr val="666666"/>
              </a:solidFill>
            </a:endParaRPr>
          </a:p>
          <a:p>
            <a:endParaRPr lang="en-US" dirty="0"/>
          </a:p>
        </p:txBody>
      </p:sp>
    </p:spTree>
    <p:extLst>
      <p:ext uri="{BB962C8B-B14F-4D97-AF65-F5344CB8AC3E}">
        <p14:creationId xmlns:p14="http://schemas.microsoft.com/office/powerpoint/2010/main" val="5546237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619521"/>
          </a:xfrm>
        </p:spPr>
        <p:txBody>
          <a:bodyPr>
            <a:normAutofit fontScale="90000"/>
          </a:bodyPr>
          <a:lstStyle/>
          <a:p>
            <a:r>
              <a:rPr lang="en-US" dirty="0" smtClean="0"/>
              <a:t>Introduction</a:t>
            </a:r>
            <a:endParaRPr lang="en-US" dirty="0"/>
          </a:p>
        </p:txBody>
      </p:sp>
      <p:sp>
        <p:nvSpPr>
          <p:cNvPr id="3" name="Content Placeholder 2"/>
          <p:cNvSpPr>
            <a:spLocks noGrp="1"/>
          </p:cNvSpPr>
          <p:nvPr>
            <p:ph idx="1"/>
          </p:nvPr>
        </p:nvSpPr>
        <p:spPr>
          <a:xfrm>
            <a:off x="457200" y="825500"/>
            <a:ext cx="8229600" cy="3769123"/>
          </a:xfrm>
        </p:spPr>
        <p:txBody>
          <a:bodyPr/>
          <a:lstStyle/>
          <a:p>
            <a:r>
              <a:rPr lang="en-US" dirty="0" smtClean="0"/>
              <a:t>Mood Toolkit</a:t>
            </a:r>
          </a:p>
          <a:p>
            <a:r>
              <a:rPr lang="en-US" dirty="0" smtClean="0"/>
              <a:t>Ambulatory Assessment</a:t>
            </a:r>
          </a:p>
          <a:p>
            <a:r>
              <a:rPr lang="en-US" dirty="0" smtClean="0"/>
              <a:t>SLU WATCH</a:t>
            </a:r>
          </a:p>
          <a:p>
            <a:r>
              <a:rPr lang="en-US" dirty="0" smtClean="0"/>
              <a:t>Alcohol Craving</a:t>
            </a:r>
            <a:endParaRPr lang="en-US" dirty="0"/>
          </a:p>
        </p:txBody>
      </p:sp>
      <p:pic>
        <p:nvPicPr>
          <p:cNvPr id="22" name="Picture 21"/>
          <p:cNvPicPr>
            <a:picLocks noChangeAspect="1"/>
          </p:cNvPicPr>
          <p:nvPr/>
        </p:nvPicPr>
        <p:blipFill>
          <a:blip r:embed="rId3"/>
          <a:stretch>
            <a:fillRect/>
          </a:stretch>
        </p:blipFill>
        <p:spPr>
          <a:xfrm>
            <a:off x="3657600" y="77589"/>
            <a:ext cx="1524000" cy="1495821"/>
          </a:xfrm>
          <a:prstGeom prst="rect">
            <a:avLst/>
          </a:prstGeom>
        </p:spPr>
      </p:pic>
      <p:pic>
        <p:nvPicPr>
          <p:cNvPr id="23" name="Picture 22"/>
          <p:cNvPicPr>
            <a:picLocks noChangeAspect="1"/>
          </p:cNvPicPr>
          <p:nvPr/>
        </p:nvPicPr>
        <p:blipFill>
          <a:blip r:embed="rId4"/>
          <a:stretch>
            <a:fillRect/>
          </a:stretch>
        </p:blipFill>
        <p:spPr>
          <a:xfrm>
            <a:off x="5181600" y="141939"/>
            <a:ext cx="3505200" cy="1699562"/>
          </a:xfrm>
          <a:prstGeom prst="rect">
            <a:avLst/>
          </a:prstGeom>
        </p:spPr>
      </p:pic>
      <p:cxnSp>
        <p:nvCxnSpPr>
          <p:cNvPr id="25" name="Straight Arrow Connector 24"/>
          <p:cNvCxnSpPr>
            <a:stCxn id="22" idx="2"/>
          </p:cNvCxnSpPr>
          <p:nvPr/>
        </p:nvCxnSpPr>
        <p:spPr>
          <a:xfrm>
            <a:off x="4419600" y="1573410"/>
            <a:ext cx="1244600" cy="8141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3" idx="2"/>
          </p:cNvCxnSpPr>
          <p:nvPr/>
        </p:nvCxnSpPr>
        <p:spPr>
          <a:xfrm flipH="1">
            <a:off x="5702300" y="1841501"/>
            <a:ext cx="1231900" cy="6195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8" name="Picture 27"/>
          <p:cNvPicPr>
            <a:picLocks noChangeAspect="1"/>
          </p:cNvPicPr>
          <p:nvPr/>
        </p:nvPicPr>
        <p:blipFill>
          <a:blip r:embed="rId5"/>
          <a:stretch>
            <a:fillRect/>
          </a:stretch>
        </p:blipFill>
        <p:spPr>
          <a:xfrm>
            <a:off x="4588097" y="2040535"/>
            <a:ext cx="2346103" cy="3102965"/>
          </a:xfrm>
          <a:prstGeom prst="rect">
            <a:avLst/>
          </a:prstGeom>
        </p:spPr>
      </p:pic>
    </p:spTree>
    <p:extLst>
      <p:ext uri="{BB962C8B-B14F-4D97-AF65-F5344CB8AC3E}">
        <p14:creationId xmlns:p14="http://schemas.microsoft.com/office/powerpoint/2010/main" val="13167104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81421"/>
          </a:xfrm>
        </p:spPr>
        <p:txBody>
          <a:bodyPr>
            <a:normAutofit fontScale="90000"/>
          </a:bodyPr>
          <a:lstStyle/>
          <a:p>
            <a:r>
              <a:rPr lang="en-US" dirty="0" smtClean="0"/>
              <a:t>CONCLUSION </a:t>
            </a:r>
            <a:endParaRPr lang="en-US" dirty="0"/>
          </a:p>
        </p:txBody>
      </p:sp>
      <p:sp>
        <p:nvSpPr>
          <p:cNvPr id="3" name="Content Placeholder 2"/>
          <p:cNvSpPr>
            <a:spLocks noGrp="1"/>
          </p:cNvSpPr>
          <p:nvPr>
            <p:ph idx="1"/>
          </p:nvPr>
        </p:nvSpPr>
        <p:spPr>
          <a:xfrm>
            <a:off x="457200" y="787400"/>
            <a:ext cx="8229600" cy="3746499"/>
          </a:xfrm>
        </p:spPr>
        <p:txBody>
          <a:bodyPr>
            <a:normAutofit fontScale="62500" lnSpcReduction="20000"/>
          </a:bodyPr>
          <a:lstStyle/>
          <a:p>
            <a:r>
              <a:rPr lang="en-US" dirty="0" smtClean="0"/>
              <a:t>MTD -  A </a:t>
            </a:r>
            <a:r>
              <a:rPr lang="en-US" dirty="0" smtClean="0"/>
              <a:t>full stack application development approach for a modular mutli</a:t>
            </a:r>
            <a:r>
              <a:rPr lang="en-US" dirty="0"/>
              <a:t>-</a:t>
            </a:r>
            <a:r>
              <a:rPr lang="en-US" dirty="0" smtClean="0"/>
              <a:t>page app</a:t>
            </a:r>
          </a:p>
          <a:p>
            <a:r>
              <a:rPr lang="en-US" dirty="0" smtClean="0"/>
              <a:t>Enriching process with current industry standards</a:t>
            </a:r>
          </a:p>
          <a:p>
            <a:r>
              <a:rPr lang="en-US" dirty="0" smtClean="0"/>
              <a:t>Helpful for research community</a:t>
            </a:r>
          </a:p>
          <a:p>
            <a:r>
              <a:rPr lang="en-US" dirty="0" smtClean="0"/>
              <a:t>Appropriate usage of Survey and Sensor Data</a:t>
            </a:r>
          </a:p>
          <a:p>
            <a:pPr marL="0" indent="0">
              <a:buNone/>
            </a:pPr>
            <a:r>
              <a:rPr lang="en-US" dirty="0" smtClean="0"/>
              <a:t>FUTURE WORK</a:t>
            </a:r>
          </a:p>
          <a:p>
            <a:r>
              <a:rPr lang="en-US" dirty="0" smtClean="0"/>
              <a:t>More robust Unit Testing</a:t>
            </a:r>
          </a:p>
          <a:p>
            <a:r>
              <a:rPr lang="en-US" dirty="0" smtClean="0"/>
              <a:t>Highstocks.js for time series graphs</a:t>
            </a:r>
          </a:p>
          <a:p>
            <a:r>
              <a:rPr lang="en-US" dirty="0" smtClean="0"/>
              <a:t>Restrictive access based on permissions </a:t>
            </a:r>
          </a:p>
          <a:p>
            <a:r>
              <a:rPr lang="en-US" dirty="0" smtClean="0"/>
              <a:t>More Studies</a:t>
            </a:r>
            <a:endParaRPr lang="en-US" dirty="0"/>
          </a:p>
        </p:txBody>
      </p:sp>
    </p:spTree>
    <p:extLst>
      <p:ext uri="{BB962C8B-B14F-4D97-AF65-F5344CB8AC3E}">
        <p14:creationId xmlns:p14="http://schemas.microsoft.com/office/powerpoint/2010/main" val="1957100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U_PPT_wide_newbg-0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
        <p:nvSpPr>
          <p:cNvPr id="2" name="Title 1"/>
          <p:cNvSpPr>
            <a:spLocks noGrp="1"/>
          </p:cNvSpPr>
          <p:nvPr>
            <p:ph type="title"/>
          </p:nvPr>
        </p:nvSpPr>
        <p:spPr>
          <a:xfrm>
            <a:off x="457200" y="781475"/>
            <a:ext cx="8229600" cy="2740961"/>
          </a:xfrm>
        </p:spPr>
        <p:txBody>
          <a:bodyPr>
            <a:normAutofit/>
          </a:bodyPr>
          <a:lstStyle/>
          <a:p>
            <a:pPr algn="ctr"/>
            <a:r>
              <a:rPr lang="en-US" sz="2000" dirty="0" smtClean="0">
                <a:solidFill>
                  <a:schemeClr val="bg1"/>
                </a:solidFill>
              </a:rPr>
              <a:t>Slideshow credits</a:t>
            </a:r>
            <a:endParaRPr lang="en-US" sz="2000" dirty="0">
              <a:solidFill>
                <a:schemeClr val="bg1"/>
              </a:solidFill>
            </a:endParaRPr>
          </a:p>
        </p:txBody>
      </p:sp>
    </p:spTree>
    <p:extLst>
      <p:ext uri="{BB962C8B-B14F-4D97-AF65-F5344CB8AC3E}">
        <p14:creationId xmlns:p14="http://schemas.microsoft.com/office/powerpoint/2010/main" val="10755405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U_PPT_2_wide_3.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457200" y="1301354"/>
            <a:ext cx="8229600" cy="857250"/>
          </a:xfrm>
        </p:spPr>
        <p:txBody>
          <a:bodyPr>
            <a:normAutofit/>
          </a:bodyPr>
          <a:lstStyle/>
          <a:p>
            <a:pPr algn="ctr"/>
            <a:r>
              <a:rPr lang="en-US" sz="3750" b="1" dirty="0">
                <a:solidFill>
                  <a:schemeClr val="bg1">
                    <a:lumMod val="85000"/>
                  </a:schemeClr>
                </a:solidFill>
              </a:rPr>
              <a:t>Thank You!</a:t>
            </a:r>
          </a:p>
        </p:txBody>
      </p:sp>
      <p:pic>
        <p:nvPicPr>
          <p:cNvPr id="7" name="Picture 6" descr="MU_UniversitySig_horiz_RGB_REV.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551" y="4383474"/>
            <a:ext cx="1944217" cy="263806"/>
          </a:xfrm>
          <a:prstGeom prst="rect">
            <a:avLst/>
          </a:prstGeom>
        </p:spPr>
      </p:pic>
      <p:sp>
        <p:nvSpPr>
          <p:cNvPr id="8" name="Title 1"/>
          <p:cNvSpPr txBox="1">
            <a:spLocks/>
          </p:cNvSpPr>
          <p:nvPr/>
        </p:nvSpPr>
        <p:spPr>
          <a:xfrm>
            <a:off x="457200" y="2158604"/>
            <a:ext cx="82296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950" dirty="0" smtClean="0">
                <a:solidFill>
                  <a:schemeClr val="bg1">
                    <a:lumMod val="85000"/>
                  </a:schemeClr>
                </a:solidFill>
              </a:rPr>
              <a:t>Questions?</a:t>
            </a:r>
            <a:endParaRPr lang="en-US" sz="1950" dirty="0">
              <a:solidFill>
                <a:schemeClr val="bg1">
                  <a:lumMod val="85000"/>
                </a:schemeClr>
              </a:solidFill>
            </a:endParaRPr>
          </a:p>
        </p:txBody>
      </p:sp>
    </p:spTree>
    <p:extLst>
      <p:ext uri="{BB962C8B-B14F-4D97-AF65-F5344CB8AC3E}">
        <p14:creationId xmlns:p14="http://schemas.microsoft.com/office/powerpoint/2010/main" val="3307517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Data collected from the apps</a:t>
            </a:r>
          </a:p>
          <a:p>
            <a:r>
              <a:rPr lang="en-US" dirty="0" smtClean="0"/>
              <a:t>High Frequency points of Data, helpful for Researchers</a:t>
            </a:r>
          </a:p>
          <a:p>
            <a:r>
              <a:rPr lang="en-US" dirty="0" smtClean="0"/>
              <a:t>Existing Pipeline</a:t>
            </a:r>
            <a:endParaRPr lang="en-US" dirty="0"/>
          </a:p>
        </p:txBody>
      </p:sp>
      <p:pic>
        <p:nvPicPr>
          <p:cNvPr id="4" name="Picture 3"/>
          <p:cNvPicPr>
            <a:picLocks noChangeAspect="1"/>
          </p:cNvPicPr>
          <p:nvPr/>
        </p:nvPicPr>
        <p:blipFill>
          <a:blip r:embed="rId3"/>
          <a:stretch>
            <a:fillRect/>
          </a:stretch>
        </p:blipFill>
        <p:spPr>
          <a:xfrm>
            <a:off x="5588000" y="205979"/>
            <a:ext cx="2717800" cy="1664096"/>
          </a:xfrm>
          <a:prstGeom prst="rect">
            <a:avLst/>
          </a:prstGeom>
        </p:spPr>
      </p:pic>
      <p:pic>
        <p:nvPicPr>
          <p:cNvPr id="5" name="Picture 4"/>
          <p:cNvPicPr>
            <a:picLocks noChangeAspect="1"/>
          </p:cNvPicPr>
          <p:nvPr/>
        </p:nvPicPr>
        <p:blipFill>
          <a:blip r:embed="rId4"/>
          <a:stretch>
            <a:fillRect/>
          </a:stretch>
        </p:blipFill>
        <p:spPr>
          <a:xfrm>
            <a:off x="5854700" y="2275583"/>
            <a:ext cx="2679700" cy="76815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0" y="3180656"/>
            <a:ext cx="7366000" cy="1028700"/>
          </a:xfrm>
          <a:prstGeom prst="rect">
            <a:avLst/>
          </a:prstGeom>
        </p:spPr>
      </p:pic>
    </p:spTree>
    <p:extLst>
      <p:ext uri="{BB962C8B-B14F-4D97-AF65-F5344CB8AC3E}">
        <p14:creationId xmlns:p14="http://schemas.microsoft.com/office/powerpoint/2010/main" val="1788231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Problem</a:t>
            </a:r>
            <a:br>
              <a:rPr lang="en-US" dirty="0" smtClean="0"/>
            </a:br>
            <a:endParaRPr lang="en-US" dirty="0"/>
          </a:p>
        </p:txBody>
      </p:sp>
      <p:sp>
        <p:nvSpPr>
          <p:cNvPr id="3" name="Content Placeholder 2"/>
          <p:cNvSpPr>
            <a:spLocks noGrp="1"/>
          </p:cNvSpPr>
          <p:nvPr>
            <p:ph idx="1"/>
          </p:nvPr>
        </p:nvSpPr>
        <p:spPr>
          <a:xfrm>
            <a:off x="457200" y="622300"/>
            <a:ext cx="8229600" cy="4051300"/>
          </a:xfrm>
        </p:spPr>
        <p:txBody>
          <a:bodyPr>
            <a:normAutofit fontScale="55000" lnSpcReduction="20000"/>
          </a:bodyPr>
          <a:lstStyle/>
          <a:p>
            <a:pPr marL="457200" indent="-457200">
              <a:buFont typeface="+mj-lt"/>
              <a:buAutoNum type="arabicParenR"/>
            </a:pPr>
            <a:r>
              <a:rPr lang="en-US" dirty="0" smtClean="0"/>
              <a:t>All Survey and Sensor raw data. No application oriented approach</a:t>
            </a:r>
          </a:p>
          <a:p>
            <a:pPr marL="971550" lvl="1" indent="-514350">
              <a:buFont typeface="+mj-lt"/>
              <a:buAutoNum type="romanLcPeriod"/>
            </a:pPr>
            <a:r>
              <a:rPr lang="en-US" dirty="0" smtClean="0"/>
              <a:t>Researchers don’t have easy access to data to make decisions ( compliance, how many days? </a:t>
            </a:r>
            <a:r>
              <a:rPr lang="en-US" dirty="0" smtClean="0"/>
              <a:t>alarming metrics</a:t>
            </a:r>
            <a:r>
              <a:rPr lang="en-US" dirty="0" smtClean="0"/>
              <a:t>?)</a:t>
            </a:r>
            <a:endParaRPr lang="en-US" dirty="0" smtClean="0"/>
          </a:p>
          <a:p>
            <a:pPr marL="971550" lvl="1" indent="-514350">
              <a:buFont typeface="+mj-lt"/>
              <a:buAutoNum type="romanLcPeriod"/>
            </a:pPr>
            <a:r>
              <a:rPr lang="en-US" dirty="0" smtClean="0"/>
              <a:t>Data files residing on the server, needs to be accessed and </a:t>
            </a:r>
            <a:r>
              <a:rPr lang="en-US" dirty="0" smtClean="0"/>
              <a:t>analyzed</a:t>
            </a:r>
          </a:p>
          <a:p>
            <a:pPr marL="971550" lvl="1" indent="-514350">
              <a:buFont typeface="+mj-lt"/>
              <a:buAutoNum type="romanLcPeriod"/>
            </a:pPr>
            <a:r>
              <a:rPr lang="en-US" dirty="0" smtClean="0"/>
              <a:t>Manual calculation of simple metrics and manual graphing</a:t>
            </a:r>
            <a:endParaRPr lang="en-US" dirty="0" smtClean="0"/>
          </a:p>
          <a:p>
            <a:pPr marL="457200" indent="-457200">
              <a:buFont typeface="+mj-lt"/>
              <a:buAutoNum type="arabicParenR"/>
            </a:pPr>
            <a:r>
              <a:rPr lang="en-US" dirty="0" smtClean="0"/>
              <a:t>No Visualization or Usage for such data intensive studies</a:t>
            </a:r>
          </a:p>
          <a:p>
            <a:pPr marL="971550" lvl="1" indent="-514350">
              <a:buFont typeface="+mj-lt"/>
              <a:buAutoNum type="romanLcPeriod"/>
            </a:pPr>
            <a:r>
              <a:rPr lang="en-US" dirty="0"/>
              <a:t>J</a:t>
            </a:r>
            <a:r>
              <a:rPr lang="en-US" dirty="0" smtClean="0"/>
              <a:t>ust excel sheets of high frequency data points</a:t>
            </a:r>
          </a:p>
          <a:p>
            <a:pPr marL="971550" lvl="1" indent="-514350">
              <a:buFont typeface="+mj-lt"/>
              <a:buAutoNum type="romanLcPeriod"/>
            </a:pPr>
            <a:r>
              <a:rPr lang="en-US" dirty="0" smtClean="0"/>
              <a:t>Difficult to find common trends and analyze</a:t>
            </a:r>
          </a:p>
          <a:p>
            <a:pPr marL="457200" indent="-457200">
              <a:buFont typeface="+mj-lt"/>
              <a:buAutoNum type="arabicParenR"/>
            </a:pPr>
            <a:r>
              <a:rPr lang="en-US" dirty="0" smtClean="0"/>
              <a:t>Different data sets available which can be used for analysis and building a web based application</a:t>
            </a:r>
          </a:p>
          <a:p>
            <a:pPr marL="971550" lvl="1" indent="-514350">
              <a:buFont typeface="+mj-lt"/>
              <a:buAutoNum type="romanLcPeriod"/>
            </a:pPr>
            <a:r>
              <a:rPr lang="en-US" dirty="0" smtClean="0"/>
              <a:t>Alcohol Craving( Survey and Sensor)</a:t>
            </a:r>
          </a:p>
          <a:p>
            <a:pPr marL="971550" lvl="1" indent="-514350">
              <a:buFont typeface="+mj-lt"/>
              <a:buAutoNum type="romanLcPeriod"/>
            </a:pPr>
            <a:r>
              <a:rPr lang="en-US" dirty="0" smtClean="0"/>
              <a:t>SLU Watch ( Combined)</a:t>
            </a:r>
          </a:p>
          <a:p>
            <a:pPr marL="971550" lvl="1" indent="-514350">
              <a:buFont typeface="+mj-lt"/>
              <a:buAutoNum type="romanLcPeriod"/>
            </a:pPr>
            <a:r>
              <a:rPr lang="en-US" dirty="0" smtClean="0"/>
              <a:t>NIMH ( Survey data)</a:t>
            </a:r>
          </a:p>
          <a:p>
            <a:pPr lvl="1"/>
            <a:endParaRPr lang="en-US" dirty="0" smtClean="0"/>
          </a:p>
        </p:txBody>
      </p:sp>
      <p:pic>
        <p:nvPicPr>
          <p:cNvPr id="4" name="Picture 3"/>
          <p:cNvPicPr>
            <a:picLocks noChangeAspect="1"/>
          </p:cNvPicPr>
          <p:nvPr/>
        </p:nvPicPr>
        <p:blipFill>
          <a:blip r:embed="rId3"/>
          <a:stretch>
            <a:fillRect/>
          </a:stretch>
        </p:blipFill>
        <p:spPr>
          <a:xfrm>
            <a:off x="5880100" y="1600700"/>
            <a:ext cx="2705100" cy="1267714"/>
          </a:xfrm>
          <a:prstGeom prst="rect">
            <a:avLst/>
          </a:prstGeom>
        </p:spPr>
      </p:pic>
    </p:spTree>
    <p:extLst>
      <p:ext uri="{BB962C8B-B14F-4D97-AF65-F5344CB8AC3E}">
        <p14:creationId xmlns:p14="http://schemas.microsoft.com/office/powerpoint/2010/main" val="13857612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41721"/>
          </a:xfrm>
        </p:spPr>
        <p:txBody>
          <a:bodyPr>
            <a:normAutofit fontScale="90000"/>
          </a:bodyPr>
          <a:lstStyle/>
          <a:p>
            <a:r>
              <a:rPr lang="en-US" dirty="0" smtClean="0"/>
              <a:t>Proposed Solution</a:t>
            </a:r>
            <a:endParaRPr lang="en-US" dirty="0"/>
          </a:p>
        </p:txBody>
      </p:sp>
      <p:sp>
        <p:nvSpPr>
          <p:cNvPr id="3" name="Content Placeholder 2"/>
          <p:cNvSpPr>
            <a:spLocks noGrp="1"/>
          </p:cNvSpPr>
          <p:nvPr>
            <p:ph idx="1"/>
          </p:nvPr>
        </p:nvSpPr>
        <p:spPr>
          <a:xfrm>
            <a:off x="457200" y="736600"/>
            <a:ext cx="8229600" cy="3858023"/>
          </a:xfrm>
        </p:spPr>
        <p:txBody>
          <a:bodyPr>
            <a:normAutofit fontScale="62500" lnSpcReduction="20000"/>
          </a:bodyPr>
          <a:lstStyle/>
          <a:p>
            <a:pPr marL="457200" indent="-457200">
              <a:buFont typeface="+mj-lt"/>
              <a:buAutoNum type="arabicPeriod"/>
            </a:pPr>
            <a:r>
              <a:rPr lang="en-US" dirty="0" smtClean="0"/>
              <a:t>Missing piece of an existing pipeline, which will help the research community</a:t>
            </a:r>
          </a:p>
          <a:p>
            <a:pPr marL="457200" indent="-457200">
              <a:buFont typeface="+mj-lt"/>
              <a:buAutoNum type="arabicPeriod"/>
            </a:pPr>
            <a:r>
              <a:rPr lang="en-US" dirty="0" smtClean="0"/>
              <a:t>Web Application Dashboard</a:t>
            </a:r>
          </a:p>
          <a:p>
            <a:pPr marL="971550" lvl="1" indent="-514350">
              <a:buFont typeface="+mj-lt"/>
              <a:buAutoNum type="romanLcPeriod"/>
            </a:pPr>
            <a:r>
              <a:rPr lang="en-US" dirty="0" smtClean="0"/>
              <a:t>Providing ease of access( one location, analytics, data, breakdown patient wise). On one server</a:t>
            </a:r>
          </a:p>
          <a:p>
            <a:pPr marL="971550" lvl="1" indent="-514350">
              <a:buFont typeface="+mj-lt"/>
              <a:buAutoNum type="romanLcPeriod"/>
            </a:pPr>
            <a:r>
              <a:rPr lang="en-US" dirty="0" smtClean="0"/>
              <a:t>Modular application. Easy to use, a framework / skeleton available to add/extend studies</a:t>
            </a:r>
          </a:p>
          <a:p>
            <a:pPr marL="971550" lvl="1" indent="-514350">
              <a:buFont typeface="+mj-lt"/>
              <a:buAutoNum type="romanLcPeriod"/>
            </a:pPr>
            <a:r>
              <a:rPr lang="en-US" dirty="0" smtClean="0"/>
              <a:t>Used disparate data sets, showed relationships and presented a hierarchical visualization scheme</a:t>
            </a:r>
            <a:endParaRPr lang="en-US" dirty="0"/>
          </a:p>
          <a:p>
            <a:pPr marL="457200" indent="-457200">
              <a:buFont typeface="+mj-lt"/>
              <a:buAutoNum type="arabicPeriod"/>
            </a:pPr>
            <a:r>
              <a:rPr lang="en-US" dirty="0" smtClean="0"/>
              <a:t>A full stack development methodology using industry standard technologies</a:t>
            </a:r>
          </a:p>
          <a:p>
            <a:pPr marL="971550" lvl="1" indent="-514350">
              <a:buFont typeface="+mj-lt"/>
              <a:buAutoNum type="romanLcPeriod"/>
            </a:pPr>
            <a:r>
              <a:rPr lang="en-US" dirty="0" smtClean="0"/>
              <a:t>Use Highcharts.js to draw interactive aesthetic graphs</a:t>
            </a:r>
          </a:p>
          <a:p>
            <a:pPr marL="971550" lvl="1" indent="-514350">
              <a:buFont typeface="+mj-lt"/>
              <a:buAutoNum type="romanLcPeriod"/>
            </a:pPr>
            <a:r>
              <a:rPr lang="en-US" dirty="0" smtClean="0"/>
              <a:t>LAMP Stack for development and AngularJS for front-end </a:t>
            </a:r>
          </a:p>
          <a:p>
            <a:pPr marL="971550" lvl="1" indent="-514350">
              <a:buFont typeface="+mj-lt"/>
              <a:buAutoNum type="romanLcPeriod"/>
            </a:pPr>
            <a:r>
              <a:rPr lang="en-US" dirty="0" smtClean="0"/>
              <a:t>Python for analytics</a:t>
            </a:r>
          </a:p>
          <a:p>
            <a:pPr marL="971550" lvl="1" indent="-514350">
              <a:buFont typeface="+mj-lt"/>
              <a:buAutoNum type="romanLcPeriod"/>
            </a:pPr>
            <a:r>
              <a:rPr lang="en-US" dirty="0" smtClean="0"/>
              <a:t>MVC Architecture</a:t>
            </a:r>
          </a:p>
          <a:p>
            <a:pPr lvl="1"/>
            <a:endParaRPr lang="en-US" dirty="0" smtClean="0"/>
          </a:p>
        </p:txBody>
      </p:sp>
    </p:spTree>
    <p:extLst>
      <p:ext uri="{BB962C8B-B14F-4D97-AF65-F5344CB8AC3E}">
        <p14:creationId xmlns:p14="http://schemas.microsoft.com/office/powerpoint/2010/main" val="9377962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Mood ToolKit Dashboard Overview</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063229"/>
            <a:ext cx="2628900" cy="3330971"/>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0100" y="1063229"/>
            <a:ext cx="5092700" cy="152757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0100" y="2590800"/>
            <a:ext cx="5092700" cy="1803400"/>
          </a:xfrm>
          <a:prstGeom prst="rect">
            <a:avLst/>
          </a:prstGeom>
        </p:spPr>
      </p:pic>
    </p:spTree>
    <p:extLst>
      <p:ext uri="{BB962C8B-B14F-4D97-AF65-F5344CB8AC3E}">
        <p14:creationId xmlns:p14="http://schemas.microsoft.com/office/powerpoint/2010/main" val="5056507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noFill/>
          <a:effectLst/>
        </p:spPr>
        <p:txBody>
          <a:bodyPr>
            <a:normAutofit lnSpcReduction="10000"/>
          </a:bodyPr>
          <a:lstStyle/>
          <a:p>
            <a:r>
              <a:rPr lang="en-US" dirty="0" smtClean="0">
                <a:effectLst>
                  <a:innerShdw blurRad="114300">
                    <a:prstClr val="black"/>
                  </a:innerShdw>
                  <a:reflection endPos="0" dir="5400000" sy="-100000" algn="bl" rotWithShape="0"/>
                </a:effectLst>
              </a:rPr>
              <a:t>Introduction</a:t>
            </a:r>
            <a:endParaRPr lang="en-US" dirty="0" smtClean="0"/>
          </a:p>
          <a:p>
            <a:r>
              <a:rPr lang="en-US" dirty="0" smtClean="0">
                <a:effectLst>
                  <a:outerShdw blurRad="50800" sx="1000" sy="1000" algn="ctr" rotWithShape="0">
                    <a:schemeClr val="bg1">
                      <a:lumMod val="85000"/>
                    </a:schemeClr>
                  </a:outerShdw>
                </a:effectLst>
              </a:rPr>
              <a:t>Related </a:t>
            </a:r>
            <a:r>
              <a:rPr lang="en-US" dirty="0">
                <a:effectLst>
                  <a:outerShdw blurRad="50800" sx="1000" sy="1000" algn="ctr" rotWithShape="0">
                    <a:schemeClr val="bg1">
                      <a:lumMod val="85000"/>
                    </a:schemeClr>
                  </a:outerShdw>
                </a:effectLst>
              </a:rPr>
              <a:t>Work</a:t>
            </a:r>
          </a:p>
          <a:p>
            <a:r>
              <a:rPr lang="en-US"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sx="1000" sy="1000" algn="ctr" rotWithShape="0">
                    <a:schemeClr val="bg1">
                      <a:lumMod val="85000"/>
                    </a:schemeClr>
                  </a:outerShdw>
                </a:effectLst>
              </a:rPr>
              <a:t>Data Overview</a:t>
            </a:r>
          </a:p>
          <a:p>
            <a:r>
              <a:rPr lang="en-US"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sx="1000" sy="1000" algn="ctr" rotWithShape="0">
                    <a:schemeClr val="bg1">
                      <a:lumMod val="85000"/>
                    </a:schemeClr>
                  </a:outerShdw>
                </a:effectLst>
              </a:rPr>
              <a:t>Methodology &amp; Implementation</a:t>
            </a:r>
          </a:p>
          <a:p>
            <a:r>
              <a:rPr lang="en-US"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sx="1000" sy="1000" algn="ctr" rotWithShape="0">
                    <a:schemeClr val="bg1">
                      <a:lumMod val="85000"/>
                    </a:schemeClr>
                  </a:outerShdw>
                </a:effectLst>
              </a:rPr>
              <a:t>Results</a:t>
            </a:r>
          </a:p>
          <a:p>
            <a:r>
              <a:rPr lang="en-US"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sx="1000" sy="1000" algn="ctr" rotWithShape="0">
                    <a:schemeClr val="bg1">
                      <a:lumMod val="85000"/>
                    </a:schemeClr>
                  </a:outerShdw>
                </a:effectLst>
              </a:rPr>
              <a:t>Conclusion</a:t>
            </a:r>
            <a:endParaRPr lang="en-US"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Tree>
    <p:extLst>
      <p:ext uri="{BB962C8B-B14F-4D97-AF65-F5344CB8AC3E}">
        <p14:creationId xmlns:p14="http://schemas.microsoft.com/office/powerpoint/2010/main" val="1097122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C4C4C"/>
      </a:dk2>
      <a:lt2>
        <a:srgbClr val="F1B82D"/>
      </a:lt2>
      <a:accent1>
        <a:srgbClr val="666666"/>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2661</TotalTime>
  <Words>2914</Words>
  <Application>Microsoft Macintosh PowerPoint</Application>
  <PresentationFormat>On-screen Show (16:9)</PresentationFormat>
  <Paragraphs>511</Paragraphs>
  <Slides>42</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Calibri</vt:lpstr>
      <vt:lpstr>Helvetica</vt:lpstr>
      <vt:lpstr>Symbol</vt:lpstr>
      <vt:lpstr>Wingdings</vt:lpstr>
      <vt:lpstr>Arial</vt:lpstr>
      <vt:lpstr>Office Theme</vt:lpstr>
      <vt:lpstr>MTD: MOOD TOOLKIT DASHBOARD A Data Analytical Web Application for Psychological Research Studies</vt:lpstr>
      <vt:lpstr>OUTLINE</vt:lpstr>
      <vt:lpstr>OUTLINE</vt:lpstr>
      <vt:lpstr>Introduction</vt:lpstr>
      <vt:lpstr>Introduction</vt:lpstr>
      <vt:lpstr>Problem </vt:lpstr>
      <vt:lpstr>Proposed Solution</vt:lpstr>
      <vt:lpstr>Mood ToolKit Dashboard Overview</vt:lpstr>
      <vt:lpstr>OUTLINE</vt:lpstr>
      <vt:lpstr>Related Work</vt:lpstr>
      <vt:lpstr>Related Work (cont.)</vt:lpstr>
      <vt:lpstr>OUTLINE</vt:lpstr>
      <vt:lpstr>Data Overview</vt:lpstr>
      <vt:lpstr>Data Overview (Cont.)</vt:lpstr>
      <vt:lpstr>OUTLINE</vt:lpstr>
      <vt:lpstr>Methodology </vt:lpstr>
      <vt:lpstr>Web Application Architecture</vt:lpstr>
      <vt:lpstr>Design Considerations</vt:lpstr>
      <vt:lpstr>System Implementation</vt:lpstr>
      <vt:lpstr>File System Hierarchy</vt:lpstr>
      <vt:lpstr>Configuration Module</vt:lpstr>
      <vt:lpstr>Account Management Module</vt:lpstr>
      <vt:lpstr>Overview Module</vt:lpstr>
      <vt:lpstr>Admin Module</vt:lpstr>
      <vt:lpstr>Shared Services Module</vt:lpstr>
      <vt:lpstr>AngularJS Service Oriented Implementation</vt:lpstr>
      <vt:lpstr>Study Modules</vt:lpstr>
      <vt:lpstr>NIMH STUDY</vt:lpstr>
      <vt:lpstr>NIMH STUDY (contd.)</vt:lpstr>
      <vt:lpstr>SLU WATCH Study</vt:lpstr>
      <vt:lpstr>SLU WATCH (contd.)</vt:lpstr>
      <vt:lpstr>SLU WATCH</vt:lpstr>
      <vt:lpstr>ALCOHOL CRAVING STUDY</vt:lpstr>
      <vt:lpstr>FILE MANAGEMENT MODULE</vt:lpstr>
      <vt:lpstr>DEMO</vt:lpstr>
      <vt:lpstr>PowerPoint Presentation</vt:lpstr>
      <vt:lpstr>OUTLINE</vt:lpstr>
      <vt:lpstr>RESULTS</vt:lpstr>
      <vt:lpstr>OUTLINE</vt:lpstr>
      <vt:lpstr>CONCLUSION </vt:lpstr>
      <vt:lpstr>Slideshow credits</vt:lpstr>
      <vt:lpstr>Thank You!</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Allison  VanSciver</dc:creator>
  <cp:lastModifiedBy>Srivatsav, Dheeraj P. (MU-Student)</cp:lastModifiedBy>
  <cp:revision>109</cp:revision>
  <dcterms:created xsi:type="dcterms:W3CDTF">2014-06-09T16:21:09Z</dcterms:created>
  <dcterms:modified xsi:type="dcterms:W3CDTF">2017-04-28T08:22:16Z</dcterms:modified>
</cp:coreProperties>
</file>